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0" r:id="rId1"/>
  </p:sldMasterIdLst>
  <p:notesMasterIdLst>
    <p:notesMasterId r:id="rId3"/>
  </p:notesMasterIdLst>
  <p:sldIdLst>
    <p:sldId id="256" r:id="rId2"/>
  </p:sldIdLst>
  <p:sldSz cx="21383625" cy="302752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5" userDrawn="1">
          <p15:clr>
            <a:srgbClr val="A4A3A4"/>
          </p15:clr>
        </p15:guide>
        <p15:guide id="2" pos="673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8AC1"/>
    <a:srgbClr val="4477A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11"/>
    <p:restoredTop sz="97030"/>
  </p:normalViewPr>
  <p:slideViewPr>
    <p:cSldViewPr snapToGrid="0" snapToObjects="1">
      <p:cViewPr>
        <p:scale>
          <a:sx n="79" d="100"/>
          <a:sy n="79" d="100"/>
        </p:scale>
        <p:origin x="1856" y="-3776"/>
      </p:cViewPr>
      <p:guideLst>
        <p:guide orient="horz" pos="9535"/>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_rels/data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ata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2865D5-BDB2-814D-BEC4-F8FF997C3AC6}" type="doc">
      <dgm:prSet loTypeId="urn:microsoft.com/office/officeart/2005/8/layout/list1" loCatId="" qsTypeId="urn:microsoft.com/office/officeart/2005/8/quickstyle/3D4" qsCatId="3D" csTypeId="urn:microsoft.com/office/officeart/2005/8/colors/accent1_2" csCatId="accent1" phldr="1"/>
      <dgm:spPr/>
      <dgm:t>
        <a:bodyPr/>
        <a:lstStyle/>
        <a:p>
          <a:endParaRPr lang="en-GB"/>
        </a:p>
      </dgm:t>
    </dgm:pt>
    <dgm:pt modelId="{649A9EE5-5BEC-954A-823D-69581E903F5F}">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3600" dirty="0"/>
            <a:t>Visual Question Answering</a:t>
          </a:r>
          <a:endParaRPr lang="x-none" sz="3600" dirty="0"/>
        </a:p>
      </dgm:t>
    </dgm:pt>
    <dgm:pt modelId="{CB2649B6-E849-1F48-B203-76FE299F0140}" type="parTrans" cxnId="{7C8E376F-9956-BE4D-BB1A-CBE448B0D187}">
      <dgm:prSet/>
      <dgm:spPr/>
      <dgm:t>
        <a:bodyPr/>
        <a:lstStyle/>
        <a:p>
          <a:endParaRPr lang="en-GB"/>
        </a:p>
      </dgm:t>
    </dgm:pt>
    <dgm:pt modelId="{B16E51A7-FFBB-1B48-BB70-F18DBF2E0816}" type="sibTrans" cxnId="{7C8E376F-9956-BE4D-BB1A-CBE448B0D187}">
      <dgm:prSet/>
      <dgm:spPr/>
      <dgm:t>
        <a:bodyPr/>
        <a:lstStyle/>
        <a:p>
          <a:endParaRPr lang="en-GB"/>
        </a:p>
      </dgm:t>
    </dgm:pt>
    <dgm:pt modelId="{DEE50AFB-5EAE-C947-A075-D28DEFA07CDE}">
      <dgm:prSet custT="1"/>
      <dgm:spPr/>
      <dgm:t>
        <a:bodyPr/>
        <a:lstStyle/>
        <a:p>
          <a:pPr>
            <a:buNone/>
          </a:pPr>
          <a:r>
            <a:rPr lang="en-US" sz="2600" dirty="0"/>
            <a:t>Visual Question Answering (VQA) is the task of answering</a:t>
          </a:r>
          <a:endParaRPr lang="x-none" sz="2600" dirty="0"/>
        </a:p>
      </dgm:t>
    </dgm:pt>
    <dgm:pt modelId="{3A219C3A-07BF-B147-8255-CBDD766B2296}" type="parTrans" cxnId="{9DEA6097-E6CD-B04D-A28D-B857EC7C5001}">
      <dgm:prSet/>
      <dgm:spPr/>
      <dgm:t>
        <a:bodyPr/>
        <a:lstStyle/>
        <a:p>
          <a:endParaRPr lang="en-GB"/>
        </a:p>
      </dgm:t>
    </dgm:pt>
    <dgm:pt modelId="{DE0DFD15-35F0-CE43-8E08-C6B83CB71E40}" type="sibTrans" cxnId="{9DEA6097-E6CD-B04D-A28D-B857EC7C5001}">
      <dgm:prSet/>
      <dgm:spPr/>
      <dgm:t>
        <a:bodyPr/>
        <a:lstStyle/>
        <a:p>
          <a:endParaRPr lang="en-GB"/>
        </a:p>
      </dgm:t>
    </dgm:pt>
    <dgm:pt modelId="{3269FE73-DCDB-3344-A7A8-A6D8DB9A50D9}">
      <dgm:prSet custT="1">
        <dgm:style>
          <a:lnRef idx="2">
            <a:schemeClr val="accent5">
              <a:shade val="50000"/>
            </a:schemeClr>
          </a:lnRef>
          <a:fillRef idx="1">
            <a:schemeClr val="accent5"/>
          </a:fillRef>
          <a:effectRef idx="0">
            <a:schemeClr val="accent5"/>
          </a:effectRef>
          <a:fontRef idx="minor">
            <a:schemeClr val="lt1"/>
          </a:fontRef>
        </dgm:style>
      </dgm:prSet>
      <dgm:spPr/>
      <dgm:t>
        <a:bodyPr/>
        <a:lstStyle/>
        <a:p>
          <a:r>
            <a:rPr lang="en-US" sz="3600" dirty="0"/>
            <a:t>Visual Reasoning</a:t>
          </a:r>
          <a:endParaRPr lang="x-none" sz="3600" dirty="0"/>
        </a:p>
      </dgm:t>
    </dgm:pt>
    <dgm:pt modelId="{2FD052F4-DE36-A74C-9B11-96BB0050302A}" type="parTrans" cxnId="{71997EC1-13A9-964F-990B-837132BB4F55}">
      <dgm:prSet/>
      <dgm:spPr/>
      <dgm:t>
        <a:bodyPr/>
        <a:lstStyle/>
        <a:p>
          <a:endParaRPr lang="en-GB"/>
        </a:p>
      </dgm:t>
    </dgm:pt>
    <dgm:pt modelId="{44AB3492-1319-7043-AB82-374793CB0178}" type="sibTrans" cxnId="{71997EC1-13A9-964F-990B-837132BB4F55}">
      <dgm:prSet/>
      <dgm:spPr/>
      <dgm:t>
        <a:bodyPr/>
        <a:lstStyle/>
        <a:p>
          <a:endParaRPr lang="en-GB"/>
        </a:p>
      </dgm:t>
    </dgm:pt>
    <dgm:pt modelId="{D01B8A88-87AE-EA43-9062-D5185DB63949}">
      <dgm:prSet custT="1"/>
      <dgm:spPr/>
      <dgm:t>
        <a:bodyPr/>
        <a:lstStyle/>
        <a:p>
          <a:pPr>
            <a:buNone/>
          </a:pPr>
          <a:r>
            <a:rPr lang="en-US" sz="2600" dirty="0"/>
            <a:t>A VQA task</a:t>
          </a:r>
          <a:r>
            <a:rPr lang="en-GB" sz="2600" dirty="0"/>
            <a:t> designed explicitly to test </a:t>
          </a:r>
          <a:r>
            <a:rPr lang="en-US" sz="2600" dirty="0"/>
            <a:t>reasoning skills, such as</a:t>
          </a:r>
          <a:endParaRPr lang="x-none" sz="2600" dirty="0"/>
        </a:p>
      </dgm:t>
    </dgm:pt>
    <dgm:pt modelId="{B8238D6D-D98F-7343-B070-86B0C07EEBB6}" type="parTrans" cxnId="{90FE6093-15DF-194C-9C2F-8B4B6A60FDD4}">
      <dgm:prSet/>
      <dgm:spPr/>
      <dgm:t>
        <a:bodyPr/>
        <a:lstStyle/>
        <a:p>
          <a:endParaRPr lang="en-GB"/>
        </a:p>
      </dgm:t>
    </dgm:pt>
    <dgm:pt modelId="{1B3832C7-6772-7540-A32A-E7701ABAFC90}" type="sibTrans" cxnId="{90FE6093-15DF-194C-9C2F-8B4B6A60FDD4}">
      <dgm:prSet/>
      <dgm:spPr/>
      <dgm:t>
        <a:bodyPr/>
        <a:lstStyle/>
        <a:p>
          <a:endParaRPr lang="en-GB"/>
        </a:p>
      </dgm:t>
    </dgm:pt>
    <dgm:pt modelId="{50CAA586-A1B1-A245-8DBF-D1466A3DF56D}">
      <dgm:prSet custT="1"/>
      <dgm:spPr/>
      <dgm:t>
        <a:bodyPr/>
        <a:lstStyle/>
        <a:p>
          <a:pPr>
            <a:buNone/>
          </a:pPr>
          <a:r>
            <a:rPr lang="en-US" sz="2600" dirty="0"/>
            <a:t>question about an image. </a:t>
          </a:r>
          <a:endParaRPr lang="x-none" sz="2600" dirty="0"/>
        </a:p>
      </dgm:t>
    </dgm:pt>
    <dgm:pt modelId="{3D7C8687-1D6A-A04B-9C0E-CF471D9C4D2E}" type="parTrans" cxnId="{E7F59326-0EF3-3443-A1BA-F3F02AFA0F98}">
      <dgm:prSet/>
      <dgm:spPr/>
      <dgm:t>
        <a:bodyPr/>
        <a:lstStyle/>
        <a:p>
          <a:endParaRPr lang="en-GB"/>
        </a:p>
      </dgm:t>
    </dgm:pt>
    <dgm:pt modelId="{D878ECF7-D1C0-CB47-BCF0-D4731B4FEA30}" type="sibTrans" cxnId="{E7F59326-0EF3-3443-A1BA-F3F02AFA0F98}">
      <dgm:prSet/>
      <dgm:spPr/>
      <dgm:t>
        <a:bodyPr/>
        <a:lstStyle/>
        <a:p>
          <a:endParaRPr lang="en-GB"/>
        </a:p>
      </dgm:t>
    </dgm:pt>
    <dgm:pt modelId="{081D44CA-9C6D-2D48-B3A5-478A38FFDC81}">
      <dgm:prSet custT="1"/>
      <dgm:spPr/>
      <dgm:t>
        <a:bodyPr/>
        <a:lstStyle/>
        <a:p>
          <a:pPr>
            <a:buNone/>
          </a:pPr>
          <a:r>
            <a:rPr lang="en-US" sz="2600" dirty="0"/>
            <a:t>spatial understanding, </a:t>
          </a:r>
          <a:r>
            <a:rPr lang="en-GB" sz="2600" dirty="0"/>
            <a:t>counting, comparing, logical</a:t>
          </a:r>
          <a:endParaRPr lang="x-none" sz="2600" dirty="0"/>
        </a:p>
      </dgm:t>
    </dgm:pt>
    <dgm:pt modelId="{BA96084E-067D-6B40-BD25-ABDB9508E0E9}" type="parTrans" cxnId="{71712BAE-E8E4-5C45-88BE-36B343AE4CCC}">
      <dgm:prSet/>
      <dgm:spPr/>
      <dgm:t>
        <a:bodyPr/>
        <a:lstStyle/>
        <a:p>
          <a:endParaRPr lang="en-GB"/>
        </a:p>
      </dgm:t>
    </dgm:pt>
    <dgm:pt modelId="{A0EEE013-788C-9A45-933B-B3E2BC07144D}" type="sibTrans" cxnId="{71712BAE-E8E4-5C45-88BE-36B343AE4CCC}">
      <dgm:prSet/>
      <dgm:spPr/>
      <dgm:t>
        <a:bodyPr/>
        <a:lstStyle/>
        <a:p>
          <a:endParaRPr lang="en-GB"/>
        </a:p>
      </dgm:t>
    </dgm:pt>
    <dgm:pt modelId="{56E7943B-FE28-614E-9B85-6CC8FE1EB4F0}">
      <dgm:prSet custT="1"/>
      <dgm:spPr/>
      <dgm:t>
        <a:bodyPr/>
        <a:lstStyle/>
        <a:p>
          <a:pPr>
            <a:buNone/>
          </a:pPr>
          <a:r>
            <a:rPr lang="en-GB" sz="2600" dirty="0"/>
            <a:t>reasoning, and storing information in memory.</a:t>
          </a:r>
          <a:endParaRPr lang="x-none" sz="2600" dirty="0"/>
        </a:p>
      </dgm:t>
    </dgm:pt>
    <dgm:pt modelId="{EA4A41ED-1C75-D644-842F-752FDC49D8E3}" type="parTrans" cxnId="{6990C059-CCAD-604A-AE3E-28DFE30A0AB5}">
      <dgm:prSet/>
      <dgm:spPr/>
      <dgm:t>
        <a:bodyPr/>
        <a:lstStyle/>
        <a:p>
          <a:endParaRPr lang="en-GB"/>
        </a:p>
      </dgm:t>
    </dgm:pt>
    <dgm:pt modelId="{0FD47128-D78A-C44C-B2BB-3A0088F9276C}" type="sibTrans" cxnId="{6990C059-CCAD-604A-AE3E-28DFE30A0AB5}">
      <dgm:prSet/>
      <dgm:spPr/>
      <dgm:t>
        <a:bodyPr/>
        <a:lstStyle/>
        <a:p>
          <a:endParaRPr lang="en-GB"/>
        </a:p>
      </dgm:t>
    </dgm:pt>
    <dgm:pt modelId="{4D173ED5-A239-BB47-BBAD-1E92933A2F05}" type="pres">
      <dgm:prSet presAssocID="{E82865D5-BDB2-814D-BEC4-F8FF997C3AC6}" presName="linear" presStyleCnt="0">
        <dgm:presLayoutVars>
          <dgm:dir/>
          <dgm:animLvl val="lvl"/>
          <dgm:resizeHandles val="exact"/>
        </dgm:presLayoutVars>
      </dgm:prSet>
      <dgm:spPr/>
    </dgm:pt>
    <dgm:pt modelId="{E9F061E0-0C36-6340-8B78-4762DCD8C0CD}" type="pres">
      <dgm:prSet presAssocID="{649A9EE5-5BEC-954A-823D-69581E903F5F}" presName="parentLin" presStyleCnt="0"/>
      <dgm:spPr/>
    </dgm:pt>
    <dgm:pt modelId="{DA959342-875E-1948-8B59-928D58ABF270}" type="pres">
      <dgm:prSet presAssocID="{649A9EE5-5BEC-954A-823D-69581E903F5F}" presName="parentLeftMargin" presStyleLbl="node1" presStyleIdx="0" presStyleCnt="2"/>
      <dgm:spPr/>
    </dgm:pt>
    <dgm:pt modelId="{6514892C-F59F-5F4A-BEB2-DF0C706CE5DB}" type="pres">
      <dgm:prSet presAssocID="{649A9EE5-5BEC-954A-823D-69581E903F5F}" presName="parentText" presStyleLbl="node1" presStyleIdx="0" presStyleCnt="2" custScaleY="72433">
        <dgm:presLayoutVars>
          <dgm:chMax val="0"/>
          <dgm:bulletEnabled val="1"/>
        </dgm:presLayoutVars>
      </dgm:prSet>
      <dgm:spPr/>
    </dgm:pt>
    <dgm:pt modelId="{C8D16B8B-2723-804C-AA4A-831F2875B0A1}" type="pres">
      <dgm:prSet presAssocID="{649A9EE5-5BEC-954A-823D-69581E903F5F}" presName="negativeSpace" presStyleCnt="0"/>
      <dgm:spPr/>
    </dgm:pt>
    <dgm:pt modelId="{9D07FCB1-15B9-4A43-A069-AD0BB4E2BC5B}" type="pres">
      <dgm:prSet presAssocID="{649A9EE5-5BEC-954A-823D-69581E903F5F}" presName="childText" presStyleLbl="conFgAcc1" presStyleIdx="0" presStyleCnt="2">
        <dgm:presLayoutVars>
          <dgm:bulletEnabled val="1"/>
        </dgm:presLayoutVars>
      </dgm:prSet>
      <dgm:spPr/>
    </dgm:pt>
    <dgm:pt modelId="{9FFE1943-933F-AC4F-8CCA-DC13048A5FAD}" type="pres">
      <dgm:prSet presAssocID="{B16E51A7-FFBB-1B48-BB70-F18DBF2E0816}" presName="spaceBetweenRectangles" presStyleCnt="0"/>
      <dgm:spPr/>
    </dgm:pt>
    <dgm:pt modelId="{0692E05F-B7A6-324E-B2AF-0CE41718AE63}" type="pres">
      <dgm:prSet presAssocID="{3269FE73-DCDB-3344-A7A8-A6D8DB9A50D9}" presName="parentLin" presStyleCnt="0"/>
      <dgm:spPr/>
    </dgm:pt>
    <dgm:pt modelId="{3A3EEBE7-24C1-9345-A133-EAC7BA0B228A}" type="pres">
      <dgm:prSet presAssocID="{3269FE73-DCDB-3344-A7A8-A6D8DB9A50D9}" presName="parentLeftMargin" presStyleLbl="node1" presStyleIdx="0" presStyleCnt="2"/>
      <dgm:spPr/>
    </dgm:pt>
    <dgm:pt modelId="{7AA9E491-FBF1-E84A-B14A-80718924C540}" type="pres">
      <dgm:prSet presAssocID="{3269FE73-DCDB-3344-A7A8-A6D8DB9A50D9}" presName="parentText" presStyleLbl="node1" presStyleIdx="1" presStyleCnt="2" custScaleY="72433">
        <dgm:presLayoutVars>
          <dgm:chMax val="0"/>
          <dgm:bulletEnabled val="1"/>
        </dgm:presLayoutVars>
      </dgm:prSet>
      <dgm:spPr/>
    </dgm:pt>
    <dgm:pt modelId="{59DB6F3C-5310-C84A-9E8C-830E5C911621}" type="pres">
      <dgm:prSet presAssocID="{3269FE73-DCDB-3344-A7A8-A6D8DB9A50D9}" presName="negativeSpace" presStyleCnt="0"/>
      <dgm:spPr/>
    </dgm:pt>
    <dgm:pt modelId="{4A710DFB-F7BF-AF47-B499-489F2819FCAA}" type="pres">
      <dgm:prSet presAssocID="{3269FE73-DCDB-3344-A7A8-A6D8DB9A50D9}" presName="childText" presStyleLbl="conFgAcc1" presStyleIdx="1" presStyleCnt="2">
        <dgm:presLayoutVars>
          <dgm:bulletEnabled val="1"/>
        </dgm:presLayoutVars>
      </dgm:prSet>
      <dgm:spPr/>
    </dgm:pt>
  </dgm:ptLst>
  <dgm:cxnLst>
    <dgm:cxn modelId="{BAFFD500-57EC-9047-8794-806953C93379}" type="presOf" srcId="{E82865D5-BDB2-814D-BEC4-F8FF997C3AC6}" destId="{4D173ED5-A239-BB47-BBAD-1E92933A2F05}" srcOrd="0" destOrd="0" presId="urn:microsoft.com/office/officeart/2005/8/layout/list1"/>
    <dgm:cxn modelId="{3A170416-34BD-3C43-9751-B03E95578C4A}" type="presOf" srcId="{56E7943B-FE28-614E-9B85-6CC8FE1EB4F0}" destId="{4A710DFB-F7BF-AF47-B499-489F2819FCAA}" srcOrd="0" destOrd="2" presId="urn:microsoft.com/office/officeart/2005/8/layout/list1"/>
    <dgm:cxn modelId="{0DD5B617-63E8-FA44-930A-691F7CCABBAA}" type="presOf" srcId="{D01B8A88-87AE-EA43-9062-D5185DB63949}" destId="{4A710DFB-F7BF-AF47-B499-489F2819FCAA}" srcOrd="0" destOrd="0" presId="urn:microsoft.com/office/officeart/2005/8/layout/list1"/>
    <dgm:cxn modelId="{E7F59326-0EF3-3443-A1BA-F3F02AFA0F98}" srcId="{649A9EE5-5BEC-954A-823D-69581E903F5F}" destId="{50CAA586-A1B1-A245-8DBF-D1466A3DF56D}" srcOrd="1" destOrd="0" parTransId="{3D7C8687-1D6A-A04B-9C0E-CF471D9C4D2E}" sibTransId="{D878ECF7-D1C0-CB47-BCF0-D4731B4FEA30}"/>
    <dgm:cxn modelId="{465EB52F-6A38-5541-94F6-704787C74A05}" type="presOf" srcId="{649A9EE5-5BEC-954A-823D-69581E903F5F}" destId="{DA959342-875E-1948-8B59-928D58ABF270}" srcOrd="0" destOrd="0" presId="urn:microsoft.com/office/officeart/2005/8/layout/list1"/>
    <dgm:cxn modelId="{1C250739-FFF0-034B-B388-3CED81B15B59}" type="presOf" srcId="{3269FE73-DCDB-3344-A7A8-A6D8DB9A50D9}" destId="{3A3EEBE7-24C1-9345-A133-EAC7BA0B228A}" srcOrd="0" destOrd="0" presId="urn:microsoft.com/office/officeart/2005/8/layout/list1"/>
    <dgm:cxn modelId="{D4751B39-B510-DB42-9FA5-C278382E8D3F}" type="presOf" srcId="{3269FE73-DCDB-3344-A7A8-A6D8DB9A50D9}" destId="{7AA9E491-FBF1-E84A-B14A-80718924C540}" srcOrd="1" destOrd="0" presId="urn:microsoft.com/office/officeart/2005/8/layout/list1"/>
    <dgm:cxn modelId="{6990C059-CCAD-604A-AE3E-28DFE30A0AB5}" srcId="{3269FE73-DCDB-3344-A7A8-A6D8DB9A50D9}" destId="{56E7943B-FE28-614E-9B85-6CC8FE1EB4F0}" srcOrd="2" destOrd="0" parTransId="{EA4A41ED-1C75-D644-842F-752FDC49D8E3}" sibTransId="{0FD47128-D78A-C44C-B2BB-3A0088F9276C}"/>
    <dgm:cxn modelId="{F553765D-E2CC-F545-9EA4-163A3D202019}" type="presOf" srcId="{DEE50AFB-5EAE-C947-A075-D28DEFA07CDE}" destId="{9D07FCB1-15B9-4A43-A069-AD0BB4E2BC5B}" srcOrd="0" destOrd="0" presId="urn:microsoft.com/office/officeart/2005/8/layout/list1"/>
    <dgm:cxn modelId="{7C8E376F-9956-BE4D-BB1A-CBE448B0D187}" srcId="{E82865D5-BDB2-814D-BEC4-F8FF997C3AC6}" destId="{649A9EE5-5BEC-954A-823D-69581E903F5F}" srcOrd="0" destOrd="0" parTransId="{CB2649B6-E849-1F48-B203-76FE299F0140}" sibTransId="{B16E51A7-FFBB-1B48-BB70-F18DBF2E0816}"/>
    <dgm:cxn modelId="{90FE6093-15DF-194C-9C2F-8B4B6A60FDD4}" srcId="{3269FE73-DCDB-3344-A7A8-A6D8DB9A50D9}" destId="{D01B8A88-87AE-EA43-9062-D5185DB63949}" srcOrd="0" destOrd="0" parTransId="{B8238D6D-D98F-7343-B070-86B0C07EEBB6}" sibTransId="{1B3832C7-6772-7540-A32A-E7701ABAFC90}"/>
    <dgm:cxn modelId="{9DEA6097-E6CD-B04D-A28D-B857EC7C5001}" srcId="{649A9EE5-5BEC-954A-823D-69581E903F5F}" destId="{DEE50AFB-5EAE-C947-A075-D28DEFA07CDE}" srcOrd="0" destOrd="0" parTransId="{3A219C3A-07BF-B147-8255-CBDD766B2296}" sibTransId="{DE0DFD15-35F0-CE43-8E08-C6B83CB71E40}"/>
    <dgm:cxn modelId="{71712BAE-E8E4-5C45-88BE-36B343AE4CCC}" srcId="{3269FE73-DCDB-3344-A7A8-A6D8DB9A50D9}" destId="{081D44CA-9C6D-2D48-B3A5-478A38FFDC81}" srcOrd="1" destOrd="0" parTransId="{BA96084E-067D-6B40-BD25-ABDB9508E0E9}" sibTransId="{A0EEE013-788C-9A45-933B-B3E2BC07144D}"/>
    <dgm:cxn modelId="{4725B9BF-C7F6-A64D-8CC5-4D27EC0C342A}" type="presOf" srcId="{081D44CA-9C6D-2D48-B3A5-478A38FFDC81}" destId="{4A710DFB-F7BF-AF47-B499-489F2819FCAA}" srcOrd="0" destOrd="1" presId="urn:microsoft.com/office/officeart/2005/8/layout/list1"/>
    <dgm:cxn modelId="{71997EC1-13A9-964F-990B-837132BB4F55}" srcId="{E82865D5-BDB2-814D-BEC4-F8FF997C3AC6}" destId="{3269FE73-DCDB-3344-A7A8-A6D8DB9A50D9}" srcOrd="1" destOrd="0" parTransId="{2FD052F4-DE36-A74C-9B11-96BB0050302A}" sibTransId="{44AB3492-1319-7043-AB82-374793CB0178}"/>
    <dgm:cxn modelId="{E24AD9C5-E030-E54E-AD87-09488F611DC1}" type="presOf" srcId="{50CAA586-A1B1-A245-8DBF-D1466A3DF56D}" destId="{9D07FCB1-15B9-4A43-A069-AD0BB4E2BC5B}" srcOrd="0" destOrd="1" presId="urn:microsoft.com/office/officeart/2005/8/layout/list1"/>
    <dgm:cxn modelId="{7F5B6AF6-2BAE-5242-8892-9FE000A70750}" type="presOf" srcId="{649A9EE5-5BEC-954A-823D-69581E903F5F}" destId="{6514892C-F59F-5F4A-BEB2-DF0C706CE5DB}" srcOrd="1" destOrd="0" presId="urn:microsoft.com/office/officeart/2005/8/layout/list1"/>
    <dgm:cxn modelId="{CBC0AB0D-C335-D842-9CF9-6808F1E38413}" type="presParOf" srcId="{4D173ED5-A239-BB47-BBAD-1E92933A2F05}" destId="{E9F061E0-0C36-6340-8B78-4762DCD8C0CD}" srcOrd="0" destOrd="0" presId="urn:microsoft.com/office/officeart/2005/8/layout/list1"/>
    <dgm:cxn modelId="{5705CBE0-6D0E-BB4D-B646-7589A25C449D}" type="presParOf" srcId="{E9F061E0-0C36-6340-8B78-4762DCD8C0CD}" destId="{DA959342-875E-1948-8B59-928D58ABF270}" srcOrd="0" destOrd="0" presId="urn:microsoft.com/office/officeart/2005/8/layout/list1"/>
    <dgm:cxn modelId="{62D7F13E-0E40-B249-9B68-DFDC8616DC22}" type="presParOf" srcId="{E9F061E0-0C36-6340-8B78-4762DCD8C0CD}" destId="{6514892C-F59F-5F4A-BEB2-DF0C706CE5DB}" srcOrd="1" destOrd="0" presId="urn:microsoft.com/office/officeart/2005/8/layout/list1"/>
    <dgm:cxn modelId="{6CE8DA81-4EE8-E846-8DBB-BCD9A0136D02}" type="presParOf" srcId="{4D173ED5-A239-BB47-BBAD-1E92933A2F05}" destId="{C8D16B8B-2723-804C-AA4A-831F2875B0A1}" srcOrd="1" destOrd="0" presId="urn:microsoft.com/office/officeart/2005/8/layout/list1"/>
    <dgm:cxn modelId="{2C1D4EB6-6A2D-374E-A30C-D469B1E401A6}" type="presParOf" srcId="{4D173ED5-A239-BB47-BBAD-1E92933A2F05}" destId="{9D07FCB1-15B9-4A43-A069-AD0BB4E2BC5B}" srcOrd="2" destOrd="0" presId="urn:microsoft.com/office/officeart/2005/8/layout/list1"/>
    <dgm:cxn modelId="{F88015FC-C633-F542-B368-49D821B6A814}" type="presParOf" srcId="{4D173ED5-A239-BB47-BBAD-1E92933A2F05}" destId="{9FFE1943-933F-AC4F-8CCA-DC13048A5FAD}" srcOrd="3" destOrd="0" presId="urn:microsoft.com/office/officeart/2005/8/layout/list1"/>
    <dgm:cxn modelId="{AE8AD9D8-48EB-444F-AF97-E8004491BEBB}" type="presParOf" srcId="{4D173ED5-A239-BB47-BBAD-1E92933A2F05}" destId="{0692E05F-B7A6-324E-B2AF-0CE41718AE63}" srcOrd="4" destOrd="0" presId="urn:microsoft.com/office/officeart/2005/8/layout/list1"/>
    <dgm:cxn modelId="{A98BDB90-555D-A844-B1C4-A69AFB6494DE}" type="presParOf" srcId="{0692E05F-B7A6-324E-B2AF-0CE41718AE63}" destId="{3A3EEBE7-24C1-9345-A133-EAC7BA0B228A}" srcOrd="0" destOrd="0" presId="urn:microsoft.com/office/officeart/2005/8/layout/list1"/>
    <dgm:cxn modelId="{582EB0EF-0E3C-5641-B697-6BFAD2E53A1A}" type="presParOf" srcId="{0692E05F-B7A6-324E-B2AF-0CE41718AE63}" destId="{7AA9E491-FBF1-E84A-B14A-80718924C540}" srcOrd="1" destOrd="0" presId="urn:microsoft.com/office/officeart/2005/8/layout/list1"/>
    <dgm:cxn modelId="{5D312129-83F7-FC42-A7C3-4468B3CEAAE8}" type="presParOf" srcId="{4D173ED5-A239-BB47-BBAD-1E92933A2F05}" destId="{59DB6F3C-5310-C84A-9E8C-830E5C911621}" srcOrd="5" destOrd="0" presId="urn:microsoft.com/office/officeart/2005/8/layout/list1"/>
    <dgm:cxn modelId="{E72E8100-57AD-1542-871A-C8CA45F02248}" type="presParOf" srcId="{4D173ED5-A239-BB47-BBAD-1E92933A2F05}" destId="{4A710DFB-F7BF-AF47-B499-489F2819FCAA}"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7699BC-D9F3-6641-98C4-8E9FD202E33C}" type="doc">
      <dgm:prSet loTypeId="urn:microsoft.com/office/officeart/2008/layout/PictureStrips" loCatId="" qsTypeId="urn:microsoft.com/office/officeart/2005/8/quickstyle/simple1" qsCatId="simple" csTypeId="urn:microsoft.com/office/officeart/2005/8/colors/accent1_2" csCatId="accent1" phldr="1"/>
      <dgm:spPr/>
      <dgm:t>
        <a:bodyPr/>
        <a:lstStyle/>
        <a:p>
          <a:endParaRPr lang="en-GB"/>
        </a:p>
      </dgm:t>
    </dgm:pt>
    <dgm:pt modelId="{8B06A551-8B79-F146-9B8C-30305FBDA091}">
      <dgm:prSet custT="1"/>
      <dgm:spPr/>
      <dgm:t>
        <a:bodyPr/>
        <a:lstStyle/>
        <a:p>
          <a:r>
            <a:rPr lang="en-US" sz="2800" dirty="0"/>
            <a:t>Effective use of vast amount of visual data</a:t>
          </a:r>
          <a:endParaRPr lang="x-none" sz="2800" dirty="0"/>
        </a:p>
      </dgm:t>
    </dgm:pt>
    <dgm:pt modelId="{8AF20A69-AA76-2344-8CF9-82552970F1DE}" type="parTrans" cxnId="{5C485564-EACB-2E43-A95A-22CBFBAE7ADC}">
      <dgm:prSet/>
      <dgm:spPr/>
      <dgm:t>
        <a:bodyPr/>
        <a:lstStyle/>
        <a:p>
          <a:endParaRPr lang="en-GB"/>
        </a:p>
      </dgm:t>
    </dgm:pt>
    <dgm:pt modelId="{FE258D84-E92E-3C46-8D21-5C00E649EA07}" type="sibTrans" cxnId="{5C485564-EACB-2E43-A95A-22CBFBAE7ADC}">
      <dgm:prSet/>
      <dgm:spPr/>
      <dgm:t>
        <a:bodyPr/>
        <a:lstStyle/>
        <a:p>
          <a:endParaRPr lang="en-GB"/>
        </a:p>
      </dgm:t>
    </dgm:pt>
    <dgm:pt modelId="{EF1C1591-9A95-D84C-9C6D-28EEEE8F1137}">
      <dgm:prSet custT="1"/>
      <dgm:spPr/>
      <dgm:t>
        <a:bodyPr/>
        <a:lstStyle/>
        <a:p>
          <a:r>
            <a:rPr lang="en-US" sz="2800" dirty="0"/>
            <a:t>Enhancing human machine interaction</a:t>
          </a:r>
          <a:endParaRPr lang="x-none" sz="2800" dirty="0"/>
        </a:p>
      </dgm:t>
    </dgm:pt>
    <dgm:pt modelId="{3BEA9013-35BD-1F4C-911D-09637C5A001E}" type="parTrans" cxnId="{6D678E43-32E7-E341-B742-9BDECA550FD0}">
      <dgm:prSet/>
      <dgm:spPr/>
      <dgm:t>
        <a:bodyPr/>
        <a:lstStyle/>
        <a:p>
          <a:endParaRPr lang="en-GB"/>
        </a:p>
      </dgm:t>
    </dgm:pt>
    <dgm:pt modelId="{5053E7FE-278C-BF41-94DB-BD209D7527AD}" type="sibTrans" cxnId="{6D678E43-32E7-E341-B742-9BDECA550FD0}">
      <dgm:prSet/>
      <dgm:spPr/>
      <dgm:t>
        <a:bodyPr/>
        <a:lstStyle/>
        <a:p>
          <a:endParaRPr lang="en-GB"/>
        </a:p>
      </dgm:t>
    </dgm:pt>
    <dgm:pt modelId="{78092427-D19B-3945-9685-C30E5631F537}">
      <dgm:prSet custT="1"/>
      <dgm:spPr/>
      <dgm:t>
        <a:bodyPr/>
        <a:lstStyle/>
        <a:p>
          <a:r>
            <a:rPr lang="en-US" sz="2800" dirty="0"/>
            <a:t>Aiding visually impaired individuals</a:t>
          </a:r>
          <a:endParaRPr lang="x-none" sz="2800" dirty="0"/>
        </a:p>
      </dgm:t>
    </dgm:pt>
    <dgm:pt modelId="{E0863BAA-8834-DF40-A974-B6C201B546D6}" type="parTrans" cxnId="{43BCE7D5-E791-764B-A9A6-9D35DD6A96AC}">
      <dgm:prSet/>
      <dgm:spPr/>
      <dgm:t>
        <a:bodyPr/>
        <a:lstStyle/>
        <a:p>
          <a:endParaRPr lang="en-GB"/>
        </a:p>
      </dgm:t>
    </dgm:pt>
    <dgm:pt modelId="{C1A12880-CFFF-0A4F-A727-41789859537A}" type="sibTrans" cxnId="{43BCE7D5-E791-764B-A9A6-9D35DD6A96AC}">
      <dgm:prSet/>
      <dgm:spPr/>
      <dgm:t>
        <a:bodyPr/>
        <a:lstStyle/>
        <a:p>
          <a:endParaRPr lang="en-GB"/>
        </a:p>
      </dgm:t>
    </dgm:pt>
    <dgm:pt modelId="{08B5CDB4-657C-F845-9229-D33F42095B8C}" type="pres">
      <dgm:prSet presAssocID="{0D7699BC-D9F3-6641-98C4-8E9FD202E33C}" presName="Name0" presStyleCnt="0">
        <dgm:presLayoutVars>
          <dgm:dir/>
          <dgm:resizeHandles val="exact"/>
        </dgm:presLayoutVars>
      </dgm:prSet>
      <dgm:spPr/>
    </dgm:pt>
    <dgm:pt modelId="{FBBBDAC1-95F3-134D-B531-A7D42214C9ED}" type="pres">
      <dgm:prSet presAssocID="{8B06A551-8B79-F146-9B8C-30305FBDA091}" presName="composite" presStyleCnt="0"/>
      <dgm:spPr/>
    </dgm:pt>
    <dgm:pt modelId="{932516A0-1CB3-C748-9C6A-30D0BEC562F1}" type="pres">
      <dgm:prSet presAssocID="{8B06A551-8B79-F146-9B8C-30305FBDA091}" presName="rect1" presStyleLbl="trAlignAcc1" presStyleIdx="0" presStyleCnt="3" custScaleX="139332" custLinFactNeighborX="22164" custLinFactNeighborY="-4119">
        <dgm:presLayoutVars>
          <dgm:bulletEnabled val="1"/>
        </dgm:presLayoutVars>
      </dgm:prSet>
      <dgm:spPr/>
    </dgm:pt>
    <dgm:pt modelId="{1E6D68B8-CC14-CB4F-9233-E4AEC24347A5}" type="pres">
      <dgm:prSet presAssocID="{8B06A551-8B79-F146-9B8C-30305FBDA091}" presName="rect2" presStyleLbl="fgImgPlace1" presStyleIdx="0" presStyleCnt="3" custScaleX="242383" custLinFactX="-36194" custLinFactNeighborX="-100000" custLinFactNeighborY="7987"/>
      <dgm:spPr>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dgm:spPr>
    </dgm:pt>
    <dgm:pt modelId="{AA8C56CE-2841-7E4A-8C6E-EAECAB3393D1}" type="pres">
      <dgm:prSet presAssocID="{FE258D84-E92E-3C46-8D21-5C00E649EA07}" presName="sibTrans" presStyleCnt="0"/>
      <dgm:spPr/>
    </dgm:pt>
    <dgm:pt modelId="{9890576F-7118-4E40-9E91-D3D64EA1F4C0}" type="pres">
      <dgm:prSet presAssocID="{EF1C1591-9A95-D84C-9C6D-28EEEE8F1137}" presName="composite" presStyleCnt="0"/>
      <dgm:spPr/>
    </dgm:pt>
    <dgm:pt modelId="{2AA03B58-F6F9-424F-BBAF-9283ECE078F9}" type="pres">
      <dgm:prSet presAssocID="{EF1C1591-9A95-D84C-9C6D-28EEEE8F1137}" presName="rect1" presStyleLbl="trAlignAcc1" presStyleIdx="1" presStyleCnt="3" custScaleX="139332" custLinFactNeighborX="22164" custLinFactNeighborY="-3052">
        <dgm:presLayoutVars>
          <dgm:bulletEnabled val="1"/>
        </dgm:presLayoutVars>
      </dgm:prSet>
      <dgm:spPr/>
    </dgm:pt>
    <dgm:pt modelId="{33F14F30-023F-1C4E-9DC1-4D65C5CDF8DC}" type="pres">
      <dgm:prSet presAssocID="{EF1C1591-9A95-D84C-9C6D-28EEEE8F1137}" presName="rect2" presStyleLbl="fgImgPlace1" presStyleIdx="1" presStyleCnt="3" custScaleX="242383" custLinFactX="-36194" custLinFactNeighborX="-100000" custLinFactNeighborY="7987"/>
      <dgm:spPr>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dgm:spPr>
    </dgm:pt>
    <dgm:pt modelId="{07304394-AB5D-F047-9565-0961EC6741AE}" type="pres">
      <dgm:prSet presAssocID="{5053E7FE-278C-BF41-94DB-BD209D7527AD}" presName="sibTrans" presStyleCnt="0"/>
      <dgm:spPr/>
    </dgm:pt>
    <dgm:pt modelId="{58260478-46ED-E047-9222-00035B29715F}" type="pres">
      <dgm:prSet presAssocID="{78092427-D19B-3945-9685-C30E5631F537}" presName="composite" presStyleCnt="0"/>
      <dgm:spPr/>
    </dgm:pt>
    <dgm:pt modelId="{BB837F5C-D2B9-6941-A336-6470AF1B0213}" type="pres">
      <dgm:prSet presAssocID="{78092427-D19B-3945-9685-C30E5631F537}" presName="rect1" presStyleLbl="trAlignAcc1" presStyleIdx="2" presStyleCnt="3" custScaleX="139332" custLinFactNeighborX="22164" custLinFactNeighborY="-1985">
        <dgm:presLayoutVars>
          <dgm:bulletEnabled val="1"/>
        </dgm:presLayoutVars>
      </dgm:prSet>
      <dgm:spPr/>
    </dgm:pt>
    <dgm:pt modelId="{A6487587-5D54-8B4C-A148-EEF58CA36C1A}" type="pres">
      <dgm:prSet presAssocID="{78092427-D19B-3945-9685-C30E5631F537}" presName="rect2" presStyleLbl="fgImgPlace1" presStyleIdx="2" presStyleCnt="3" custScaleX="242383" custLinFactX="-36194" custLinFactNeighborX="-100000" custLinFactNeighborY="7987"/>
      <dgm:spPr>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dgm:spPr>
    </dgm:pt>
  </dgm:ptLst>
  <dgm:cxnLst>
    <dgm:cxn modelId="{AF592D03-CE22-4841-8DC6-B23848E4D973}" type="presOf" srcId="{EF1C1591-9A95-D84C-9C6D-28EEEE8F1137}" destId="{2AA03B58-F6F9-424F-BBAF-9283ECE078F9}" srcOrd="0" destOrd="0" presId="urn:microsoft.com/office/officeart/2008/layout/PictureStrips"/>
    <dgm:cxn modelId="{4A8B481B-9B3F-0043-A9EB-E3E609C6A4E4}" type="presOf" srcId="{0D7699BC-D9F3-6641-98C4-8E9FD202E33C}" destId="{08B5CDB4-657C-F845-9229-D33F42095B8C}" srcOrd="0" destOrd="0" presId="urn:microsoft.com/office/officeart/2008/layout/PictureStrips"/>
    <dgm:cxn modelId="{6D678E43-32E7-E341-B742-9BDECA550FD0}" srcId="{0D7699BC-D9F3-6641-98C4-8E9FD202E33C}" destId="{EF1C1591-9A95-D84C-9C6D-28EEEE8F1137}" srcOrd="1" destOrd="0" parTransId="{3BEA9013-35BD-1F4C-911D-09637C5A001E}" sibTransId="{5053E7FE-278C-BF41-94DB-BD209D7527AD}"/>
    <dgm:cxn modelId="{5C485564-EACB-2E43-A95A-22CBFBAE7ADC}" srcId="{0D7699BC-D9F3-6641-98C4-8E9FD202E33C}" destId="{8B06A551-8B79-F146-9B8C-30305FBDA091}" srcOrd="0" destOrd="0" parTransId="{8AF20A69-AA76-2344-8CF9-82552970F1DE}" sibTransId="{FE258D84-E92E-3C46-8D21-5C00E649EA07}"/>
    <dgm:cxn modelId="{296F6B87-7C37-A74C-B0AA-C240F79A3D9B}" type="presOf" srcId="{78092427-D19B-3945-9685-C30E5631F537}" destId="{BB837F5C-D2B9-6941-A336-6470AF1B0213}" srcOrd="0" destOrd="0" presId="urn:microsoft.com/office/officeart/2008/layout/PictureStrips"/>
    <dgm:cxn modelId="{FD7A49BC-BBB9-6241-A307-577BA5D834B5}" type="presOf" srcId="{8B06A551-8B79-F146-9B8C-30305FBDA091}" destId="{932516A0-1CB3-C748-9C6A-30D0BEC562F1}" srcOrd="0" destOrd="0" presId="urn:microsoft.com/office/officeart/2008/layout/PictureStrips"/>
    <dgm:cxn modelId="{43BCE7D5-E791-764B-A9A6-9D35DD6A96AC}" srcId="{0D7699BC-D9F3-6641-98C4-8E9FD202E33C}" destId="{78092427-D19B-3945-9685-C30E5631F537}" srcOrd="2" destOrd="0" parTransId="{E0863BAA-8834-DF40-A974-B6C201B546D6}" sibTransId="{C1A12880-CFFF-0A4F-A727-41789859537A}"/>
    <dgm:cxn modelId="{B67BDF00-BE5F-BA45-B964-0CA588873B2E}" type="presParOf" srcId="{08B5CDB4-657C-F845-9229-D33F42095B8C}" destId="{FBBBDAC1-95F3-134D-B531-A7D42214C9ED}" srcOrd="0" destOrd="0" presId="urn:microsoft.com/office/officeart/2008/layout/PictureStrips"/>
    <dgm:cxn modelId="{7A513B54-DD59-7749-808B-F3D6425882A6}" type="presParOf" srcId="{FBBBDAC1-95F3-134D-B531-A7D42214C9ED}" destId="{932516A0-1CB3-C748-9C6A-30D0BEC562F1}" srcOrd="0" destOrd="0" presId="urn:microsoft.com/office/officeart/2008/layout/PictureStrips"/>
    <dgm:cxn modelId="{28C3E9FC-4CCC-BC45-988A-D8AC2F389C33}" type="presParOf" srcId="{FBBBDAC1-95F3-134D-B531-A7D42214C9ED}" destId="{1E6D68B8-CC14-CB4F-9233-E4AEC24347A5}" srcOrd="1" destOrd="0" presId="urn:microsoft.com/office/officeart/2008/layout/PictureStrips"/>
    <dgm:cxn modelId="{8149FAF1-D9C6-674D-A3C5-404139D0D2FC}" type="presParOf" srcId="{08B5CDB4-657C-F845-9229-D33F42095B8C}" destId="{AA8C56CE-2841-7E4A-8C6E-EAECAB3393D1}" srcOrd="1" destOrd="0" presId="urn:microsoft.com/office/officeart/2008/layout/PictureStrips"/>
    <dgm:cxn modelId="{249F18B1-CAC6-654C-A834-294B6F3773AF}" type="presParOf" srcId="{08B5CDB4-657C-F845-9229-D33F42095B8C}" destId="{9890576F-7118-4E40-9E91-D3D64EA1F4C0}" srcOrd="2" destOrd="0" presId="urn:microsoft.com/office/officeart/2008/layout/PictureStrips"/>
    <dgm:cxn modelId="{D7284103-A6A3-0B4F-A0F8-20AF4A117EC4}" type="presParOf" srcId="{9890576F-7118-4E40-9E91-D3D64EA1F4C0}" destId="{2AA03B58-F6F9-424F-BBAF-9283ECE078F9}" srcOrd="0" destOrd="0" presId="urn:microsoft.com/office/officeart/2008/layout/PictureStrips"/>
    <dgm:cxn modelId="{E9B5434A-A303-7448-A0AE-812CCF1B070A}" type="presParOf" srcId="{9890576F-7118-4E40-9E91-D3D64EA1F4C0}" destId="{33F14F30-023F-1C4E-9DC1-4D65C5CDF8DC}" srcOrd="1" destOrd="0" presId="urn:microsoft.com/office/officeart/2008/layout/PictureStrips"/>
    <dgm:cxn modelId="{A8643E33-610E-CE45-90A7-E30C551FE434}" type="presParOf" srcId="{08B5CDB4-657C-F845-9229-D33F42095B8C}" destId="{07304394-AB5D-F047-9565-0961EC6741AE}" srcOrd="3" destOrd="0" presId="urn:microsoft.com/office/officeart/2008/layout/PictureStrips"/>
    <dgm:cxn modelId="{0AC67C5D-4021-AD4B-9577-C45EC8A64D3F}" type="presParOf" srcId="{08B5CDB4-657C-F845-9229-D33F42095B8C}" destId="{58260478-46ED-E047-9222-00035B29715F}" srcOrd="4" destOrd="0" presId="urn:microsoft.com/office/officeart/2008/layout/PictureStrips"/>
    <dgm:cxn modelId="{30921750-970E-8D4E-B5D1-9ECC6FEA0615}" type="presParOf" srcId="{58260478-46ED-E047-9222-00035B29715F}" destId="{BB837F5C-D2B9-6941-A336-6470AF1B0213}" srcOrd="0" destOrd="0" presId="urn:microsoft.com/office/officeart/2008/layout/PictureStrips"/>
    <dgm:cxn modelId="{30825919-8BA0-C847-8F7E-A2025D2ED367}" type="presParOf" srcId="{58260478-46ED-E047-9222-00035B29715F}" destId="{A6487587-5D54-8B4C-A148-EEF58CA36C1A}" srcOrd="1" destOrd="0" presId="urn:microsoft.com/office/officeart/2008/layout/PictureStrip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DF5F91B-8E00-4D59-9B42-A10EC9194005}" type="doc">
      <dgm:prSet loTypeId="urn:microsoft.com/office/officeart/2018/2/layout/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E3FA827-312F-4351-BB3C-5C40A40AAEE8}">
      <dgm:prSet/>
      <dgm:spPr/>
      <dgm:t>
        <a:bodyPr/>
        <a:lstStyle/>
        <a:p>
          <a:pPr>
            <a:defRPr b="1"/>
          </a:pPr>
          <a:r>
            <a:rPr lang="en-GB" dirty="0">
              <a:solidFill>
                <a:schemeClr val="bg1"/>
              </a:solidFill>
            </a:rPr>
            <a:t>Model Development</a:t>
          </a:r>
          <a:endParaRPr lang="en-US" dirty="0">
            <a:solidFill>
              <a:schemeClr val="bg1"/>
            </a:solidFill>
          </a:endParaRPr>
        </a:p>
      </dgm:t>
    </dgm:pt>
    <dgm:pt modelId="{17B8AE60-50D0-4140-8D3C-0F8B4115B08F}" type="parTrans" cxnId="{B26AC0AC-1244-4A0B-B4A5-F710BBE36676}">
      <dgm:prSet/>
      <dgm:spPr/>
      <dgm:t>
        <a:bodyPr/>
        <a:lstStyle/>
        <a:p>
          <a:endParaRPr lang="en-US">
            <a:solidFill>
              <a:schemeClr val="bg1"/>
            </a:solidFill>
          </a:endParaRPr>
        </a:p>
      </dgm:t>
    </dgm:pt>
    <dgm:pt modelId="{5EFD5286-F358-46F6-B8D2-0C0F38497F5D}" type="sibTrans" cxnId="{B26AC0AC-1244-4A0B-B4A5-F710BBE36676}">
      <dgm:prSet/>
      <dgm:spPr/>
      <dgm:t>
        <a:bodyPr/>
        <a:lstStyle/>
        <a:p>
          <a:endParaRPr lang="en-US">
            <a:solidFill>
              <a:schemeClr val="bg1"/>
            </a:solidFill>
          </a:endParaRPr>
        </a:p>
      </dgm:t>
    </dgm:pt>
    <dgm:pt modelId="{9EE4A68B-CF75-41EF-A475-87E682D09991}">
      <dgm:prSet custT="1"/>
      <dgm:spPr/>
      <dgm:t>
        <a:bodyPr/>
        <a:lstStyle/>
        <a:p>
          <a:r>
            <a:rPr lang="en-GB" sz="2400" dirty="0">
              <a:solidFill>
                <a:schemeClr val="bg1"/>
              </a:solidFill>
            </a:rPr>
            <a:t>The first step is to implement the baseline VQA model (LSTM, CNN) to set the benchmark to improve upon. Then the new model architecture will be designed to incorporate the joint representation of image and text [2] with the reasoning module [3].</a:t>
          </a:r>
          <a:endParaRPr lang="en-US" sz="2400" dirty="0">
            <a:solidFill>
              <a:schemeClr val="bg1"/>
            </a:solidFill>
          </a:endParaRPr>
        </a:p>
      </dgm:t>
    </dgm:pt>
    <dgm:pt modelId="{64245C96-DCA1-4E07-8E89-144F0A2242BE}" type="parTrans" cxnId="{67F743EA-192F-4347-A3D0-6EE36E9BB8D5}">
      <dgm:prSet/>
      <dgm:spPr/>
      <dgm:t>
        <a:bodyPr/>
        <a:lstStyle/>
        <a:p>
          <a:endParaRPr lang="en-US">
            <a:solidFill>
              <a:schemeClr val="bg1"/>
            </a:solidFill>
          </a:endParaRPr>
        </a:p>
      </dgm:t>
    </dgm:pt>
    <dgm:pt modelId="{A257700A-3EBD-445A-B239-D560EA00D195}" type="sibTrans" cxnId="{67F743EA-192F-4347-A3D0-6EE36E9BB8D5}">
      <dgm:prSet/>
      <dgm:spPr/>
      <dgm:t>
        <a:bodyPr/>
        <a:lstStyle/>
        <a:p>
          <a:endParaRPr lang="en-US">
            <a:solidFill>
              <a:schemeClr val="bg1"/>
            </a:solidFill>
          </a:endParaRPr>
        </a:p>
      </dgm:t>
    </dgm:pt>
    <dgm:pt modelId="{EA3C4593-767E-41CF-963B-C28FD32D5090}">
      <dgm:prSet/>
      <dgm:spPr/>
      <dgm:t>
        <a:bodyPr/>
        <a:lstStyle/>
        <a:p>
          <a:pPr>
            <a:defRPr b="1"/>
          </a:pPr>
          <a:r>
            <a:rPr lang="en-GB" dirty="0">
              <a:solidFill>
                <a:schemeClr val="bg1"/>
              </a:solidFill>
            </a:rPr>
            <a:t>Qualitative Analysis</a:t>
          </a:r>
          <a:endParaRPr lang="en-US" dirty="0">
            <a:solidFill>
              <a:schemeClr val="bg1"/>
            </a:solidFill>
          </a:endParaRPr>
        </a:p>
      </dgm:t>
    </dgm:pt>
    <dgm:pt modelId="{90B97784-ECB9-414C-8A81-3D34ED6D0222}" type="parTrans" cxnId="{7C86E505-E9AA-4144-B62B-99B619EA1D51}">
      <dgm:prSet/>
      <dgm:spPr/>
      <dgm:t>
        <a:bodyPr/>
        <a:lstStyle/>
        <a:p>
          <a:endParaRPr lang="en-US">
            <a:solidFill>
              <a:schemeClr val="bg1"/>
            </a:solidFill>
          </a:endParaRPr>
        </a:p>
      </dgm:t>
    </dgm:pt>
    <dgm:pt modelId="{8824DA35-821B-4407-A654-848F2C03AD09}" type="sibTrans" cxnId="{7C86E505-E9AA-4144-B62B-99B619EA1D51}">
      <dgm:prSet/>
      <dgm:spPr/>
      <dgm:t>
        <a:bodyPr/>
        <a:lstStyle/>
        <a:p>
          <a:endParaRPr lang="en-US">
            <a:solidFill>
              <a:schemeClr val="bg1"/>
            </a:solidFill>
          </a:endParaRPr>
        </a:p>
      </dgm:t>
    </dgm:pt>
    <dgm:pt modelId="{9B109377-E3E2-4C25-A074-3475AA3BAB95}">
      <dgm:prSet custT="1"/>
      <dgm:spPr/>
      <dgm:t>
        <a:bodyPr/>
        <a:lstStyle/>
        <a:p>
          <a:r>
            <a:rPr lang="en-GB" sz="2400" dirty="0">
              <a:solidFill>
                <a:schemeClr val="bg1"/>
              </a:solidFill>
            </a:rPr>
            <a:t>Model’s interpretability and explainablity will be explored and visualised (e.g. visualisation of attention mechanism). It will also be useful to study whether the model can generalize to new dataset with different type of questions or images.</a:t>
          </a:r>
          <a:endParaRPr lang="en-US" sz="2400" dirty="0">
            <a:solidFill>
              <a:schemeClr val="bg1"/>
            </a:solidFill>
          </a:endParaRPr>
        </a:p>
      </dgm:t>
    </dgm:pt>
    <dgm:pt modelId="{A5305407-A5F8-4DFF-85BD-4816DBD1BA41}" type="parTrans" cxnId="{66ED1C2B-5269-49CA-AAF2-48FA475967A2}">
      <dgm:prSet/>
      <dgm:spPr/>
      <dgm:t>
        <a:bodyPr/>
        <a:lstStyle/>
        <a:p>
          <a:endParaRPr lang="en-US">
            <a:solidFill>
              <a:schemeClr val="bg1"/>
            </a:solidFill>
          </a:endParaRPr>
        </a:p>
      </dgm:t>
    </dgm:pt>
    <dgm:pt modelId="{3984ABBB-2195-40D1-8DBD-CAD7F8E27D3C}" type="sibTrans" cxnId="{66ED1C2B-5269-49CA-AAF2-48FA475967A2}">
      <dgm:prSet/>
      <dgm:spPr/>
      <dgm:t>
        <a:bodyPr/>
        <a:lstStyle/>
        <a:p>
          <a:endParaRPr lang="en-US">
            <a:solidFill>
              <a:schemeClr val="bg1"/>
            </a:solidFill>
          </a:endParaRPr>
        </a:p>
      </dgm:t>
    </dgm:pt>
    <dgm:pt modelId="{6484991B-C974-43A1-BE5E-4218A3F385DD}">
      <dgm:prSet/>
      <dgm:spPr/>
      <dgm:t>
        <a:bodyPr/>
        <a:lstStyle/>
        <a:p>
          <a:pPr>
            <a:defRPr b="1"/>
          </a:pPr>
          <a:r>
            <a:rPr lang="en-GB" dirty="0">
              <a:solidFill>
                <a:schemeClr val="bg1"/>
              </a:solidFill>
            </a:rPr>
            <a:t>Quantitative Analysis</a:t>
          </a:r>
          <a:endParaRPr lang="en-US" dirty="0">
            <a:solidFill>
              <a:schemeClr val="bg1"/>
            </a:solidFill>
          </a:endParaRPr>
        </a:p>
      </dgm:t>
    </dgm:pt>
    <dgm:pt modelId="{90C63482-F4FD-404C-97F3-96539C9A275B}" type="parTrans" cxnId="{99D2B74C-FF30-4691-A310-5B84FBBF0C3F}">
      <dgm:prSet/>
      <dgm:spPr/>
      <dgm:t>
        <a:bodyPr/>
        <a:lstStyle/>
        <a:p>
          <a:endParaRPr lang="en-US">
            <a:solidFill>
              <a:schemeClr val="bg1"/>
            </a:solidFill>
          </a:endParaRPr>
        </a:p>
      </dgm:t>
    </dgm:pt>
    <dgm:pt modelId="{9206DD0C-8CE6-4446-B42B-765F9C5D5613}" type="sibTrans" cxnId="{99D2B74C-FF30-4691-A310-5B84FBBF0C3F}">
      <dgm:prSet/>
      <dgm:spPr/>
      <dgm:t>
        <a:bodyPr/>
        <a:lstStyle/>
        <a:p>
          <a:endParaRPr lang="en-US">
            <a:solidFill>
              <a:schemeClr val="bg1"/>
            </a:solidFill>
          </a:endParaRPr>
        </a:p>
      </dgm:t>
    </dgm:pt>
    <dgm:pt modelId="{1F477FFC-8C03-40F4-8B11-E2953DE323D5}">
      <dgm:prSet custT="1"/>
      <dgm:spPr/>
      <dgm:t>
        <a:bodyPr/>
        <a:lstStyle/>
        <a:p>
          <a:r>
            <a:rPr lang="en-GB" sz="2400" dirty="0">
              <a:solidFill>
                <a:schemeClr val="bg1"/>
              </a:solidFill>
            </a:rPr>
            <a:t>The accuracy from each question type will be analysed and compared with existing models to identify the strength and weakness of the model. Moreover, analysis on data efficiency should give useful insights on how fast the model learns. </a:t>
          </a:r>
          <a:endParaRPr lang="en-US" sz="2400" dirty="0">
            <a:solidFill>
              <a:schemeClr val="bg1"/>
            </a:solidFill>
          </a:endParaRPr>
        </a:p>
      </dgm:t>
    </dgm:pt>
    <dgm:pt modelId="{C1CF1941-4D00-404A-89A2-ED169BEC2FCD}" type="parTrans" cxnId="{9D609C15-CAC5-4148-AEA2-AD2341837246}">
      <dgm:prSet/>
      <dgm:spPr/>
      <dgm:t>
        <a:bodyPr/>
        <a:lstStyle/>
        <a:p>
          <a:endParaRPr lang="en-US">
            <a:solidFill>
              <a:schemeClr val="bg1"/>
            </a:solidFill>
          </a:endParaRPr>
        </a:p>
      </dgm:t>
    </dgm:pt>
    <dgm:pt modelId="{B93940CD-285E-4236-9471-782CBF26668B}" type="sibTrans" cxnId="{9D609C15-CAC5-4148-AEA2-AD2341837246}">
      <dgm:prSet/>
      <dgm:spPr/>
      <dgm:t>
        <a:bodyPr/>
        <a:lstStyle/>
        <a:p>
          <a:endParaRPr lang="en-US">
            <a:solidFill>
              <a:schemeClr val="bg1"/>
            </a:solidFill>
          </a:endParaRPr>
        </a:p>
      </dgm:t>
    </dgm:pt>
    <dgm:pt modelId="{40C63D28-9963-43D2-810D-4ECA2ADCD6F8}" type="pres">
      <dgm:prSet presAssocID="{4DF5F91B-8E00-4D59-9B42-A10EC9194005}" presName="root" presStyleCnt="0">
        <dgm:presLayoutVars>
          <dgm:dir/>
          <dgm:resizeHandles val="exact"/>
        </dgm:presLayoutVars>
      </dgm:prSet>
      <dgm:spPr/>
    </dgm:pt>
    <dgm:pt modelId="{CD3BBA91-59B4-4A18-BC7C-12F4885B74CD}" type="pres">
      <dgm:prSet presAssocID="{DE3FA827-312F-4351-BB3C-5C40A40AAEE8}" presName="compNode" presStyleCnt="0"/>
      <dgm:spPr/>
    </dgm:pt>
    <dgm:pt modelId="{2FAC276C-270F-4C00-BCBD-BBABC75F9C5F}" type="pres">
      <dgm:prSet presAssocID="{DE3FA827-312F-4351-BB3C-5C40A40AAEE8}" presName="iconRect" presStyleLbl="node1" presStyleIdx="0" presStyleCnt="3" custScaleX="83096" custScaleY="83096" custLinFactY="-33258" custLinFactNeighborX="1401"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17C17607-5BC1-4540-8E81-B02D6E02D20E}" type="pres">
      <dgm:prSet presAssocID="{DE3FA827-312F-4351-BB3C-5C40A40AAEE8}" presName="iconSpace" presStyleCnt="0"/>
      <dgm:spPr/>
    </dgm:pt>
    <dgm:pt modelId="{55081F02-C535-4F6F-90A2-976AF460FDE5}" type="pres">
      <dgm:prSet presAssocID="{DE3FA827-312F-4351-BB3C-5C40A40AAEE8}" presName="parTx" presStyleLbl="revTx" presStyleIdx="0" presStyleCnt="6" custLinFactY="-100000" custLinFactNeighborX="1491" custLinFactNeighborY="-187152">
        <dgm:presLayoutVars>
          <dgm:chMax val="0"/>
          <dgm:chPref val="0"/>
        </dgm:presLayoutVars>
      </dgm:prSet>
      <dgm:spPr/>
    </dgm:pt>
    <dgm:pt modelId="{37CF8284-CFF2-415F-B993-F63C66E33BAF}" type="pres">
      <dgm:prSet presAssocID="{DE3FA827-312F-4351-BB3C-5C40A40AAEE8}" presName="txSpace" presStyleCnt="0"/>
      <dgm:spPr/>
    </dgm:pt>
    <dgm:pt modelId="{2ECACFF3-171F-418B-A900-95A1BB08A388}" type="pres">
      <dgm:prSet presAssocID="{DE3FA827-312F-4351-BB3C-5C40A40AAEE8}" presName="desTx" presStyleLbl="revTx" presStyleIdx="1" presStyleCnt="6" custScaleY="162454" custLinFactY="-100000" custLinFactNeighborX="490" custLinFactNeighborY="-124524">
        <dgm:presLayoutVars/>
      </dgm:prSet>
      <dgm:spPr/>
    </dgm:pt>
    <dgm:pt modelId="{43D43BAF-5B9A-495D-B57D-504476204E02}" type="pres">
      <dgm:prSet presAssocID="{5EFD5286-F358-46F6-B8D2-0C0F38497F5D}" presName="sibTrans" presStyleCnt="0"/>
      <dgm:spPr/>
    </dgm:pt>
    <dgm:pt modelId="{5D9DC260-E010-4754-B850-300D43C5253D}" type="pres">
      <dgm:prSet presAssocID="{EA3C4593-767E-41CF-963B-C28FD32D5090}" presName="compNode" presStyleCnt="0"/>
      <dgm:spPr/>
    </dgm:pt>
    <dgm:pt modelId="{74F81DC8-6F6B-4E70-A266-A8F41E5F5F9D}" type="pres">
      <dgm:prSet presAssocID="{EA3C4593-767E-41CF-963B-C28FD32D5090}" presName="iconRect" presStyleLbl="node1" presStyleIdx="1" presStyleCnt="3" custScaleX="83096" custScaleY="83096" custLinFactY="-8294" custLinFactNeighborX="1041" custLinFactNeighborY="-1000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2B72000F-64F6-4CF5-B39B-21210912E97B}" type="pres">
      <dgm:prSet presAssocID="{EA3C4593-767E-41CF-963B-C28FD32D5090}" presName="iconSpace" presStyleCnt="0"/>
      <dgm:spPr/>
    </dgm:pt>
    <dgm:pt modelId="{F48300DC-0F8C-4B3F-A54C-6976C4D824BB}" type="pres">
      <dgm:prSet presAssocID="{EA3C4593-767E-41CF-963B-C28FD32D5090}" presName="parTx" presStyleLbl="revTx" presStyleIdx="2" presStyleCnt="6" custLinFactY="-100000" custLinFactNeighborY="-136035">
        <dgm:presLayoutVars>
          <dgm:chMax val="0"/>
          <dgm:chPref val="0"/>
        </dgm:presLayoutVars>
      </dgm:prSet>
      <dgm:spPr/>
    </dgm:pt>
    <dgm:pt modelId="{6D1B47AA-4B50-4DDF-AC93-155AB22DC817}" type="pres">
      <dgm:prSet presAssocID="{EA3C4593-767E-41CF-963B-C28FD32D5090}" presName="txSpace" presStyleCnt="0"/>
      <dgm:spPr/>
    </dgm:pt>
    <dgm:pt modelId="{C0B30A47-7063-471B-AA54-61CC8963F841}" type="pres">
      <dgm:prSet presAssocID="{EA3C4593-767E-41CF-963B-C28FD32D5090}" presName="desTx" presStyleLbl="revTx" presStyleIdx="3" presStyleCnt="6" custScaleY="344254" custLinFactNeighborY="-85759">
        <dgm:presLayoutVars/>
      </dgm:prSet>
      <dgm:spPr/>
    </dgm:pt>
    <dgm:pt modelId="{5652D82D-B39F-486F-A09C-7CAB80DB8514}" type="pres">
      <dgm:prSet presAssocID="{8824DA35-821B-4407-A654-848F2C03AD09}" presName="sibTrans" presStyleCnt="0"/>
      <dgm:spPr/>
    </dgm:pt>
    <dgm:pt modelId="{4FF18D05-9246-45BE-A2F5-DC65238CE411}" type="pres">
      <dgm:prSet presAssocID="{6484991B-C974-43A1-BE5E-4218A3F385DD}" presName="compNode" presStyleCnt="0"/>
      <dgm:spPr/>
    </dgm:pt>
    <dgm:pt modelId="{E686403D-3146-4F18-A126-CF85B6A440F7}" type="pres">
      <dgm:prSet presAssocID="{6484991B-C974-43A1-BE5E-4218A3F385DD}" presName="iconRect" presStyleLbl="node1" presStyleIdx="2" presStyleCnt="3" custScaleX="83096" custScaleY="83096" custLinFactY="-3197" custLinFactNeighborX="-11454" custLinFactNeighborY="-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7BDE32B5-48A6-4571-B8E1-CEF424138D13}" type="pres">
      <dgm:prSet presAssocID="{6484991B-C974-43A1-BE5E-4218A3F385DD}" presName="iconSpace" presStyleCnt="0"/>
      <dgm:spPr/>
    </dgm:pt>
    <dgm:pt modelId="{F38C74F7-6169-426C-9D99-956E3EEE79BE}" type="pres">
      <dgm:prSet presAssocID="{6484991B-C974-43A1-BE5E-4218A3F385DD}" presName="parTx" presStyleLbl="revTx" presStyleIdx="4" presStyleCnt="6" custLinFactY="-100000" custLinFactNeighborX="-4106" custLinFactNeighborY="-132217">
        <dgm:presLayoutVars>
          <dgm:chMax val="0"/>
          <dgm:chPref val="0"/>
        </dgm:presLayoutVars>
      </dgm:prSet>
      <dgm:spPr/>
    </dgm:pt>
    <dgm:pt modelId="{7CDED3BE-D9F1-4572-93D4-3426F0A98F4D}" type="pres">
      <dgm:prSet presAssocID="{6484991B-C974-43A1-BE5E-4218A3F385DD}" presName="txSpace" presStyleCnt="0"/>
      <dgm:spPr/>
    </dgm:pt>
    <dgm:pt modelId="{A3FF966A-4B72-481A-9E6F-CBF42601881F}" type="pres">
      <dgm:prSet presAssocID="{6484991B-C974-43A1-BE5E-4218A3F385DD}" presName="desTx" presStyleLbl="revTx" presStyleIdx="5" presStyleCnt="6" custScaleY="375306" custLinFactNeighborX="-4106" custLinFactNeighborY="-67040">
        <dgm:presLayoutVars/>
      </dgm:prSet>
      <dgm:spPr/>
    </dgm:pt>
  </dgm:ptLst>
  <dgm:cxnLst>
    <dgm:cxn modelId="{7C86E505-E9AA-4144-B62B-99B619EA1D51}" srcId="{4DF5F91B-8E00-4D59-9B42-A10EC9194005}" destId="{EA3C4593-767E-41CF-963B-C28FD32D5090}" srcOrd="1" destOrd="0" parTransId="{90B97784-ECB9-414C-8A81-3D34ED6D0222}" sibTransId="{8824DA35-821B-4407-A654-848F2C03AD09}"/>
    <dgm:cxn modelId="{9D609C15-CAC5-4148-AEA2-AD2341837246}" srcId="{6484991B-C974-43A1-BE5E-4218A3F385DD}" destId="{1F477FFC-8C03-40F4-8B11-E2953DE323D5}" srcOrd="0" destOrd="0" parTransId="{C1CF1941-4D00-404A-89A2-ED169BEC2FCD}" sibTransId="{B93940CD-285E-4236-9471-782CBF26668B}"/>
    <dgm:cxn modelId="{C9F26D20-404C-4AC7-9134-91D9AE6C15E5}" type="presOf" srcId="{6484991B-C974-43A1-BE5E-4218A3F385DD}" destId="{F38C74F7-6169-426C-9D99-956E3EEE79BE}" srcOrd="0" destOrd="0" presId="urn:microsoft.com/office/officeart/2018/2/layout/IconLabelDescriptionList"/>
    <dgm:cxn modelId="{713E0526-DFFD-49C0-8AB5-6B2C275B5AB8}" type="presOf" srcId="{9B109377-E3E2-4C25-A074-3475AA3BAB95}" destId="{C0B30A47-7063-471B-AA54-61CC8963F841}" srcOrd="0" destOrd="0" presId="urn:microsoft.com/office/officeart/2018/2/layout/IconLabelDescriptionList"/>
    <dgm:cxn modelId="{66ED1C2B-5269-49CA-AAF2-48FA475967A2}" srcId="{EA3C4593-767E-41CF-963B-C28FD32D5090}" destId="{9B109377-E3E2-4C25-A074-3475AA3BAB95}" srcOrd="0" destOrd="0" parTransId="{A5305407-A5F8-4DFF-85BD-4816DBD1BA41}" sibTransId="{3984ABBB-2195-40D1-8DBD-CAD7F8E27D3C}"/>
    <dgm:cxn modelId="{B3DA672E-3956-495E-A109-A2D3DC1373E4}" type="presOf" srcId="{DE3FA827-312F-4351-BB3C-5C40A40AAEE8}" destId="{55081F02-C535-4F6F-90A2-976AF460FDE5}" srcOrd="0" destOrd="0" presId="urn:microsoft.com/office/officeart/2018/2/layout/IconLabelDescriptionList"/>
    <dgm:cxn modelId="{99D2B74C-FF30-4691-A310-5B84FBBF0C3F}" srcId="{4DF5F91B-8E00-4D59-9B42-A10EC9194005}" destId="{6484991B-C974-43A1-BE5E-4218A3F385DD}" srcOrd="2" destOrd="0" parTransId="{90C63482-F4FD-404C-97F3-96539C9A275B}" sibTransId="{9206DD0C-8CE6-4446-B42B-765F9C5D5613}"/>
    <dgm:cxn modelId="{8C103854-DBE8-41A9-9476-DBCBB4F88D80}" type="presOf" srcId="{EA3C4593-767E-41CF-963B-C28FD32D5090}" destId="{F48300DC-0F8C-4B3F-A54C-6976C4D824BB}" srcOrd="0" destOrd="0" presId="urn:microsoft.com/office/officeart/2018/2/layout/IconLabelDescriptionList"/>
    <dgm:cxn modelId="{23C9B37F-EEE0-4292-A84F-E891A1072898}" type="presOf" srcId="{9EE4A68B-CF75-41EF-A475-87E682D09991}" destId="{2ECACFF3-171F-418B-A900-95A1BB08A388}" srcOrd="0" destOrd="0" presId="urn:microsoft.com/office/officeart/2018/2/layout/IconLabelDescriptionList"/>
    <dgm:cxn modelId="{B26AC0AC-1244-4A0B-B4A5-F710BBE36676}" srcId="{4DF5F91B-8E00-4D59-9B42-A10EC9194005}" destId="{DE3FA827-312F-4351-BB3C-5C40A40AAEE8}" srcOrd="0" destOrd="0" parTransId="{17B8AE60-50D0-4140-8D3C-0F8B4115B08F}" sibTransId="{5EFD5286-F358-46F6-B8D2-0C0F38497F5D}"/>
    <dgm:cxn modelId="{E1C86BE8-43F2-4EFC-8E4C-A4C5470218C2}" type="presOf" srcId="{1F477FFC-8C03-40F4-8B11-E2953DE323D5}" destId="{A3FF966A-4B72-481A-9E6F-CBF42601881F}" srcOrd="0" destOrd="0" presId="urn:microsoft.com/office/officeart/2018/2/layout/IconLabelDescriptionList"/>
    <dgm:cxn modelId="{67F743EA-192F-4347-A3D0-6EE36E9BB8D5}" srcId="{DE3FA827-312F-4351-BB3C-5C40A40AAEE8}" destId="{9EE4A68B-CF75-41EF-A475-87E682D09991}" srcOrd="0" destOrd="0" parTransId="{64245C96-DCA1-4E07-8E89-144F0A2242BE}" sibTransId="{A257700A-3EBD-445A-B239-D560EA00D195}"/>
    <dgm:cxn modelId="{2C3B2BED-B2BE-47BE-BDBB-167D1E1A8595}" type="presOf" srcId="{4DF5F91B-8E00-4D59-9B42-A10EC9194005}" destId="{40C63D28-9963-43D2-810D-4ECA2ADCD6F8}" srcOrd="0" destOrd="0" presId="urn:microsoft.com/office/officeart/2018/2/layout/IconLabelDescriptionList"/>
    <dgm:cxn modelId="{5E03F016-C231-4342-9F50-BB94FFCF1178}" type="presParOf" srcId="{40C63D28-9963-43D2-810D-4ECA2ADCD6F8}" destId="{CD3BBA91-59B4-4A18-BC7C-12F4885B74CD}" srcOrd="0" destOrd="0" presId="urn:microsoft.com/office/officeart/2018/2/layout/IconLabelDescriptionList"/>
    <dgm:cxn modelId="{01706466-37A7-40E3-9BBC-BA9F57ED430E}" type="presParOf" srcId="{CD3BBA91-59B4-4A18-BC7C-12F4885B74CD}" destId="{2FAC276C-270F-4C00-BCBD-BBABC75F9C5F}" srcOrd="0" destOrd="0" presId="urn:microsoft.com/office/officeart/2018/2/layout/IconLabelDescriptionList"/>
    <dgm:cxn modelId="{42C554DB-DF26-4BAF-9AC5-9A39D749590F}" type="presParOf" srcId="{CD3BBA91-59B4-4A18-BC7C-12F4885B74CD}" destId="{17C17607-5BC1-4540-8E81-B02D6E02D20E}" srcOrd="1" destOrd="0" presId="urn:microsoft.com/office/officeart/2018/2/layout/IconLabelDescriptionList"/>
    <dgm:cxn modelId="{A7DFB206-6189-4008-B6E4-AFFDEF5ED964}" type="presParOf" srcId="{CD3BBA91-59B4-4A18-BC7C-12F4885B74CD}" destId="{55081F02-C535-4F6F-90A2-976AF460FDE5}" srcOrd="2" destOrd="0" presId="urn:microsoft.com/office/officeart/2018/2/layout/IconLabelDescriptionList"/>
    <dgm:cxn modelId="{3E150C75-0F29-43E1-848F-A3DE0E718E35}" type="presParOf" srcId="{CD3BBA91-59B4-4A18-BC7C-12F4885B74CD}" destId="{37CF8284-CFF2-415F-B993-F63C66E33BAF}" srcOrd="3" destOrd="0" presId="urn:microsoft.com/office/officeart/2018/2/layout/IconLabelDescriptionList"/>
    <dgm:cxn modelId="{70F44D59-A8A0-41D2-B646-C475C00D9AB2}" type="presParOf" srcId="{CD3BBA91-59B4-4A18-BC7C-12F4885B74CD}" destId="{2ECACFF3-171F-418B-A900-95A1BB08A388}" srcOrd="4" destOrd="0" presId="urn:microsoft.com/office/officeart/2018/2/layout/IconLabelDescriptionList"/>
    <dgm:cxn modelId="{7D458055-543B-470C-93B8-FDD6FB155F26}" type="presParOf" srcId="{40C63D28-9963-43D2-810D-4ECA2ADCD6F8}" destId="{43D43BAF-5B9A-495D-B57D-504476204E02}" srcOrd="1" destOrd="0" presId="urn:microsoft.com/office/officeart/2018/2/layout/IconLabelDescriptionList"/>
    <dgm:cxn modelId="{DE241C81-A196-41BD-8678-EB5EB9A80B54}" type="presParOf" srcId="{40C63D28-9963-43D2-810D-4ECA2ADCD6F8}" destId="{5D9DC260-E010-4754-B850-300D43C5253D}" srcOrd="2" destOrd="0" presId="urn:microsoft.com/office/officeart/2018/2/layout/IconLabelDescriptionList"/>
    <dgm:cxn modelId="{3A31ED3E-768D-4F2E-9815-5F1D94246F1F}" type="presParOf" srcId="{5D9DC260-E010-4754-B850-300D43C5253D}" destId="{74F81DC8-6F6B-4E70-A266-A8F41E5F5F9D}" srcOrd="0" destOrd="0" presId="urn:microsoft.com/office/officeart/2018/2/layout/IconLabelDescriptionList"/>
    <dgm:cxn modelId="{C2BD44DF-8A06-4D73-A296-4C166B844EDC}" type="presParOf" srcId="{5D9DC260-E010-4754-B850-300D43C5253D}" destId="{2B72000F-64F6-4CF5-B39B-21210912E97B}" srcOrd="1" destOrd="0" presId="urn:microsoft.com/office/officeart/2018/2/layout/IconLabelDescriptionList"/>
    <dgm:cxn modelId="{94DA1453-BCD5-454A-A9FB-4B8C0DD3C49A}" type="presParOf" srcId="{5D9DC260-E010-4754-B850-300D43C5253D}" destId="{F48300DC-0F8C-4B3F-A54C-6976C4D824BB}" srcOrd="2" destOrd="0" presId="urn:microsoft.com/office/officeart/2018/2/layout/IconLabelDescriptionList"/>
    <dgm:cxn modelId="{D428F323-D016-4E61-A200-B589FE4642B0}" type="presParOf" srcId="{5D9DC260-E010-4754-B850-300D43C5253D}" destId="{6D1B47AA-4B50-4DDF-AC93-155AB22DC817}" srcOrd="3" destOrd="0" presId="urn:microsoft.com/office/officeart/2018/2/layout/IconLabelDescriptionList"/>
    <dgm:cxn modelId="{B8F73324-DFA5-4B86-AA32-AF6954EAEB4F}" type="presParOf" srcId="{5D9DC260-E010-4754-B850-300D43C5253D}" destId="{C0B30A47-7063-471B-AA54-61CC8963F841}" srcOrd="4" destOrd="0" presId="urn:microsoft.com/office/officeart/2018/2/layout/IconLabelDescriptionList"/>
    <dgm:cxn modelId="{42A94F84-7B71-4939-A9C5-F3B390F94994}" type="presParOf" srcId="{40C63D28-9963-43D2-810D-4ECA2ADCD6F8}" destId="{5652D82D-B39F-486F-A09C-7CAB80DB8514}" srcOrd="3" destOrd="0" presId="urn:microsoft.com/office/officeart/2018/2/layout/IconLabelDescriptionList"/>
    <dgm:cxn modelId="{BDFD9ACA-A5D6-4398-A831-CEFF81F30C92}" type="presParOf" srcId="{40C63D28-9963-43D2-810D-4ECA2ADCD6F8}" destId="{4FF18D05-9246-45BE-A2F5-DC65238CE411}" srcOrd="4" destOrd="0" presId="urn:microsoft.com/office/officeart/2018/2/layout/IconLabelDescriptionList"/>
    <dgm:cxn modelId="{E24ECAB7-56DD-4D45-A2B7-9BDA9DC2357B}" type="presParOf" srcId="{4FF18D05-9246-45BE-A2F5-DC65238CE411}" destId="{E686403D-3146-4F18-A126-CF85B6A440F7}" srcOrd="0" destOrd="0" presId="urn:microsoft.com/office/officeart/2018/2/layout/IconLabelDescriptionList"/>
    <dgm:cxn modelId="{3A9549BC-CEE1-454C-95A2-87FF785D5B6C}" type="presParOf" srcId="{4FF18D05-9246-45BE-A2F5-DC65238CE411}" destId="{7BDE32B5-48A6-4571-B8E1-CEF424138D13}" srcOrd="1" destOrd="0" presId="urn:microsoft.com/office/officeart/2018/2/layout/IconLabelDescriptionList"/>
    <dgm:cxn modelId="{FD3D57AC-1A37-4334-A0CE-3F010C533979}" type="presParOf" srcId="{4FF18D05-9246-45BE-A2F5-DC65238CE411}" destId="{F38C74F7-6169-426C-9D99-956E3EEE79BE}" srcOrd="2" destOrd="0" presId="urn:microsoft.com/office/officeart/2018/2/layout/IconLabelDescriptionList"/>
    <dgm:cxn modelId="{032BFCC9-8380-467F-905E-207A40964A79}" type="presParOf" srcId="{4FF18D05-9246-45BE-A2F5-DC65238CE411}" destId="{7CDED3BE-D9F1-4572-93D4-3426F0A98F4D}" srcOrd="3" destOrd="0" presId="urn:microsoft.com/office/officeart/2018/2/layout/IconLabelDescriptionList"/>
    <dgm:cxn modelId="{9BEA0668-2BF5-4DE2-81D7-F6FAAA5867B2}" type="presParOf" srcId="{4FF18D05-9246-45BE-A2F5-DC65238CE411}" destId="{A3FF966A-4B72-481A-9E6F-CBF42601881F}" srcOrd="4" destOrd="0" presId="urn:microsoft.com/office/officeart/2018/2/layout/IconLabelDescription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07FCB1-15B9-4A43-A069-AD0BB4E2BC5B}">
      <dsp:nvSpPr>
        <dsp:cNvPr id="0" name=""/>
        <dsp:cNvSpPr/>
      </dsp:nvSpPr>
      <dsp:spPr>
        <a:xfrm>
          <a:off x="0" y="325373"/>
          <a:ext cx="11686415" cy="182857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Visual Question Answering (VQA) is the task of answering</a:t>
          </a:r>
          <a:endParaRPr lang="x-none" sz="2600" kern="1200" dirty="0"/>
        </a:p>
        <a:p>
          <a:pPr marL="228600" lvl="1" indent="-228600" algn="l" defTabSz="1155700">
            <a:lnSpc>
              <a:spcPct val="90000"/>
            </a:lnSpc>
            <a:spcBef>
              <a:spcPct val="0"/>
            </a:spcBef>
            <a:spcAft>
              <a:spcPct val="15000"/>
            </a:spcAft>
            <a:buNone/>
          </a:pPr>
          <a:r>
            <a:rPr lang="en-US" sz="2600" kern="1200" dirty="0"/>
            <a:t>question about an image. </a:t>
          </a:r>
          <a:endParaRPr lang="x-none" sz="2600" kern="1200" dirty="0"/>
        </a:p>
      </dsp:txBody>
      <dsp:txXfrm>
        <a:off x="0" y="325373"/>
        <a:ext cx="11686415" cy="1828575"/>
      </dsp:txXfrm>
    </dsp:sp>
    <dsp:sp modelId="{6514892C-F59F-5F4A-BEB2-DF0C706CE5DB}">
      <dsp:nvSpPr>
        <dsp:cNvPr id="0" name=""/>
        <dsp:cNvSpPr/>
      </dsp:nvSpPr>
      <dsp:spPr>
        <a:xfrm>
          <a:off x="584320" y="40617"/>
          <a:ext cx="8180490" cy="919435"/>
        </a:xfrm>
        <a:prstGeom prst="roundRect">
          <a:avLst/>
        </a:prstGeom>
        <a:solidFill>
          <a:schemeClr val="accent5"/>
        </a:solidFill>
        <a:ln w="12700" cap="flat" cmpd="sng" algn="ctr">
          <a:solidFill>
            <a:schemeClr val="accent5">
              <a:shade val="50000"/>
            </a:schemeClr>
          </a:solidFill>
          <a:prstDash val="solid"/>
          <a:miter lim="800000"/>
        </a:ln>
        <a:effectLst/>
        <a:scene3d>
          <a:camera prst="orthographicFront"/>
          <a:lightRig rig="chilly"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Question Answering</a:t>
          </a:r>
          <a:endParaRPr lang="x-none" sz="3600" kern="1200" dirty="0"/>
        </a:p>
      </dsp:txBody>
      <dsp:txXfrm>
        <a:off x="629203" y="85500"/>
        <a:ext cx="8090724" cy="829669"/>
      </dsp:txXfrm>
    </dsp:sp>
    <dsp:sp modelId="{4A710DFB-F7BF-AF47-B499-489F2819FCAA}">
      <dsp:nvSpPr>
        <dsp:cNvPr id="0" name=""/>
        <dsp:cNvSpPr/>
      </dsp:nvSpPr>
      <dsp:spPr>
        <a:xfrm>
          <a:off x="0" y="2670904"/>
          <a:ext cx="11686415" cy="2234925"/>
        </a:xfrm>
        <a:prstGeom prst="rect">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txBody>
        <a:bodyPr spcFirstLastPara="0" vert="horz" wrap="square" lIns="906996" tIns="895604" rIns="906996" bIns="184912" numCol="1" spcCol="1270" anchor="t" anchorCtr="0">
          <a:noAutofit/>
        </a:bodyPr>
        <a:lstStyle/>
        <a:p>
          <a:pPr marL="228600" lvl="1" indent="-228600" algn="l" defTabSz="1155700">
            <a:lnSpc>
              <a:spcPct val="90000"/>
            </a:lnSpc>
            <a:spcBef>
              <a:spcPct val="0"/>
            </a:spcBef>
            <a:spcAft>
              <a:spcPct val="15000"/>
            </a:spcAft>
            <a:buNone/>
          </a:pPr>
          <a:r>
            <a:rPr lang="en-US" sz="2600" kern="1200" dirty="0"/>
            <a:t>A VQA task</a:t>
          </a:r>
          <a:r>
            <a:rPr lang="en-GB" sz="2600" kern="1200" dirty="0"/>
            <a:t> designed explicitly to test </a:t>
          </a:r>
          <a:r>
            <a:rPr lang="en-US" sz="2600" kern="1200" dirty="0"/>
            <a:t>reasoning skills, such as</a:t>
          </a:r>
          <a:endParaRPr lang="x-none" sz="2600" kern="1200" dirty="0"/>
        </a:p>
        <a:p>
          <a:pPr marL="228600" lvl="1" indent="-228600" algn="l" defTabSz="1155700">
            <a:lnSpc>
              <a:spcPct val="90000"/>
            </a:lnSpc>
            <a:spcBef>
              <a:spcPct val="0"/>
            </a:spcBef>
            <a:spcAft>
              <a:spcPct val="15000"/>
            </a:spcAft>
            <a:buNone/>
          </a:pPr>
          <a:r>
            <a:rPr lang="en-US" sz="2600" kern="1200" dirty="0"/>
            <a:t>spatial understanding, </a:t>
          </a:r>
          <a:r>
            <a:rPr lang="en-GB" sz="2600" kern="1200" dirty="0"/>
            <a:t>counting, comparing, logical</a:t>
          </a:r>
          <a:endParaRPr lang="x-none" sz="2600" kern="1200" dirty="0"/>
        </a:p>
        <a:p>
          <a:pPr marL="228600" lvl="1" indent="-228600" algn="l" defTabSz="1155700">
            <a:lnSpc>
              <a:spcPct val="90000"/>
            </a:lnSpc>
            <a:spcBef>
              <a:spcPct val="0"/>
            </a:spcBef>
            <a:spcAft>
              <a:spcPct val="15000"/>
            </a:spcAft>
            <a:buNone/>
          </a:pPr>
          <a:r>
            <a:rPr lang="en-GB" sz="2600" kern="1200" dirty="0"/>
            <a:t>reasoning, and storing information in memory.</a:t>
          </a:r>
          <a:endParaRPr lang="x-none" sz="2600" kern="1200" dirty="0"/>
        </a:p>
      </dsp:txBody>
      <dsp:txXfrm>
        <a:off x="0" y="2670904"/>
        <a:ext cx="11686415" cy="2234925"/>
      </dsp:txXfrm>
    </dsp:sp>
    <dsp:sp modelId="{7AA9E491-FBF1-E84A-B14A-80718924C540}">
      <dsp:nvSpPr>
        <dsp:cNvPr id="0" name=""/>
        <dsp:cNvSpPr/>
      </dsp:nvSpPr>
      <dsp:spPr>
        <a:xfrm>
          <a:off x="584320" y="2386148"/>
          <a:ext cx="8180490" cy="919435"/>
        </a:xfrm>
        <a:prstGeom prst="roundRect">
          <a:avLst/>
        </a:prstGeom>
        <a:solidFill>
          <a:schemeClr val="accent5"/>
        </a:solidFill>
        <a:ln w="12700" cap="flat" cmpd="sng" algn="ctr">
          <a:solidFill>
            <a:schemeClr val="accent5">
              <a:shade val="50000"/>
            </a:schemeClr>
          </a:solidFill>
          <a:prstDash val="solid"/>
          <a:miter lim="800000"/>
        </a:ln>
        <a:effectLst/>
        <a:scene3d>
          <a:camera prst="orthographicFront"/>
          <a:lightRig rig="chilly" dir="t"/>
        </a:scene3d>
        <a:sp3d/>
      </dsp:spPr>
      <dsp:style>
        <a:lnRef idx="2">
          <a:schemeClr val="accent5">
            <a:shade val="50000"/>
          </a:schemeClr>
        </a:lnRef>
        <a:fillRef idx="1">
          <a:schemeClr val="accent5"/>
        </a:fillRef>
        <a:effectRef idx="0">
          <a:schemeClr val="accent5"/>
        </a:effectRef>
        <a:fontRef idx="minor">
          <a:schemeClr val="lt1"/>
        </a:fontRef>
      </dsp:style>
      <dsp:txBody>
        <a:bodyPr spcFirstLastPara="0" vert="horz" wrap="square" lIns="309203" tIns="0" rIns="309203" bIns="0" numCol="1" spcCol="1270" anchor="ctr" anchorCtr="0">
          <a:noAutofit/>
        </a:bodyPr>
        <a:lstStyle/>
        <a:p>
          <a:pPr marL="0" lvl="0" indent="0" algn="l" defTabSz="1600200">
            <a:lnSpc>
              <a:spcPct val="90000"/>
            </a:lnSpc>
            <a:spcBef>
              <a:spcPct val="0"/>
            </a:spcBef>
            <a:spcAft>
              <a:spcPct val="35000"/>
            </a:spcAft>
            <a:buNone/>
          </a:pPr>
          <a:r>
            <a:rPr lang="en-US" sz="3600" kern="1200" dirty="0"/>
            <a:t>Visual Reasoning</a:t>
          </a:r>
          <a:endParaRPr lang="x-none" sz="3600" kern="1200" dirty="0"/>
        </a:p>
      </dsp:txBody>
      <dsp:txXfrm>
        <a:off x="629203" y="2431031"/>
        <a:ext cx="8090724" cy="8296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2516A0-1CB3-C748-9C6A-30D0BEC562F1}">
      <dsp:nvSpPr>
        <dsp:cNvPr id="0" name=""/>
        <dsp:cNvSpPr/>
      </dsp:nvSpPr>
      <dsp:spPr>
        <a:xfrm>
          <a:off x="1875754" y="237651"/>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Effective use of vast amount of visual data</a:t>
          </a:r>
          <a:endParaRPr lang="x-none" sz="2800" kern="1200" dirty="0"/>
        </a:p>
      </dsp:txBody>
      <dsp:txXfrm>
        <a:off x="1875754" y="237651"/>
        <a:ext cx="5317096" cy="1192542"/>
      </dsp:txXfrm>
    </dsp:sp>
    <dsp:sp modelId="{1E6D68B8-CC14-CB4F-9233-E4AEC24347A5}">
      <dsp:nvSpPr>
        <dsp:cNvPr id="0" name=""/>
        <dsp:cNvSpPr/>
      </dsp:nvSpPr>
      <dsp:spPr>
        <a:xfrm>
          <a:off x="0" y="214527"/>
          <a:ext cx="2023363" cy="125216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2000" r="-1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AA03B58-F6F9-424F-BBAF-9283ECE078F9}">
      <dsp:nvSpPr>
        <dsp:cNvPr id="0" name=""/>
        <dsp:cNvSpPr/>
      </dsp:nvSpPr>
      <dsp:spPr>
        <a:xfrm>
          <a:off x="1875754" y="1751654"/>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Enhancing human machine interaction</a:t>
          </a:r>
          <a:endParaRPr lang="x-none" sz="2800" kern="1200" dirty="0"/>
        </a:p>
      </dsp:txBody>
      <dsp:txXfrm>
        <a:off x="1875754" y="1751654"/>
        <a:ext cx="5317096" cy="1192542"/>
      </dsp:txXfrm>
    </dsp:sp>
    <dsp:sp modelId="{33F14F30-023F-1C4E-9DC1-4D65C5CDF8DC}">
      <dsp:nvSpPr>
        <dsp:cNvPr id="0" name=""/>
        <dsp:cNvSpPr/>
      </dsp:nvSpPr>
      <dsp:spPr>
        <a:xfrm>
          <a:off x="0" y="1715805"/>
          <a:ext cx="2023363" cy="12521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837F5C-D2B9-6941-A336-6470AF1B0213}">
      <dsp:nvSpPr>
        <dsp:cNvPr id="0" name=""/>
        <dsp:cNvSpPr/>
      </dsp:nvSpPr>
      <dsp:spPr>
        <a:xfrm>
          <a:off x="1875754" y="3265656"/>
          <a:ext cx="5317096" cy="1192542"/>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07748"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dirty="0"/>
            <a:t>Aiding visually impaired individuals</a:t>
          </a:r>
          <a:endParaRPr lang="x-none" sz="2800" kern="1200" dirty="0"/>
        </a:p>
      </dsp:txBody>
      <dsp:txXfrm>
        <a:off x="1875754" y="3265656"/>
        <a:ext cx="5317096" cy="1192542"/>
      </dsp:txXfrm>
    </dsp:sp>
    <dsp:sp modelId="{A6487587-5D54-8B4C-A148-EEF58CA36C1A}">
      <dsp:nvSpPr>
        <dsp:cNvPr id="0" name=""/>
        <dsp:cNvSpPr/>
      </dsp:nvSpPr>
      <dsp:spPr>
        <a:xfrm>
          <a:off x="0" y="3217083"/>
          <a:ext cx="2023363" cy="12521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4000" b="-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AC276C-270F-4C00-BCBD-BBABC75F9C5F}">
      <dsp:nvSpPr>
        <dsp:cNvPr id="0" name=""/>
        <dsp:cNvSpPr/>
      </dsp:nvSpPr>
      <dsp:spPr>
        <a:xfrm>
          <a:off x="114266" y="212445"/>
          <a:ext cx="849481" cy="8494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081F02-C535-4F6F-90A2-976AF460FDE5}">
      <dsp:nvSpPr>
        <dsp:cNvPr id="0" name=""/>
        <dsp:cNvSpPr/>
      </dsp:nvSpPr>
      <dsp:spPr>
        <a:xfrm>
          <a:off x="65897" y="1104734"/>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Model Development</a:t>
          </a:r>
          <a:endParaRPr lang="en-US" sz="2800" kern="1200" dirty="0">
            <a:solidFill>
              <a:schemeClr val="bg1"/>
            </a:solidFill>
          </a:endParaRPr>
        </a:p>
      </dsp:txBody>
      <dsp:txXfrm>
        <a:off x="65897" y="1104734"/>
        <a:ext cx="3511568" cy="526735"/>
      </dsp:txXfrm>
    </dsp:sp>
    <dsp:sp modelId="{2ECACFF3-171F-418B-A900-95A1BB08A388}">
      <dsp:nvSpPr>
        <dsp:cNvPr id="0" name=""/>
        <dsp:cNvSpPr/>
      </dsp:nvSpPr>
      <dsp:spPr>
        <a:xfrm>
          <a:off x="30746" y="1744650"/>
          <a:ext cx="3511568" cy="920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first step is to implement the baseline VQA model (LSTM, CNN) to set the benchmark to improve upon. Then the new model architecture will be designed to incorporate the joint representation of image and text [2] with the reasoning module [3].</a:t>
          </a:r>
          <a:endParaRPr lang="en-US" sz="2400" kern="1200" dirty="0">
            <a:solidFill>
              <a:schemeClr val="bg1"/>
            </a:solidFill>
          </a:endParaRPr>
        </a:p>
      </dsp:txBody>
      <dsp:txXfrm>
        <a:off x="30746" y="1744650"/>
        <a:ext cx="3511568" cy="920382"/>
      </dsp:txXfrm>
    </dsp:sp>
    <dsp:sp modelId="{74F81DC8-6F6B-4E70-A266-A8F41E5F5F9D}">
      <dsp:nvSpPr>
        <dsp:cNvPr id="0" name=""/>
        <dsp:cNvSpPr/>
      </dsp:nvSpPr>
      <dsp:spPr>
        <a:xfrm>
          <a:off x="4236679" y="210152"/>
          <a:ext cx="849481" cy="8494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8300DC-0F8C-4B3F-A54C-6976C4D824BB}">
      <dsp:nvSpPr>
        <dsp:cNvPr id="0" name=""/>
        <dsp:cNvSpPr/>
      </dsp:nvSpPr>
      <dsp:spPr>
        <a:xfrm>
          <a:off x="4139633" y="111648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Qualitative Analysis</a:t>
          </a:r>
          <a:endParaRPr lang="en-US" sz="2800" kern="1200" dirty="0">
            <a:solidFill>
              <a:schemeClr val="bg1"/>
            </a:solidFill>
          </a:endParaRPr>
        </a:p>
      </dsp:txBody>
      <dsp:txXfrm>
        <a:off x="4139633" y="1116488"/>
        <a:ext cx="3511568" cy="526735"/>
      </dsp:txXfrm>
    </dsp:sp>
    <dsp:sp modelId="{C0B30A47-7063-471B-AA54-61CC8963F841}">
      <dsp:nvSpPr>
        <dsp:cNvPr id="0" name=""/>
        <dsp:cNvSpPr/>
      </dsp:nvSpPr>
      <dsp:spPr>
        <a:xfrm>
          <a:off x="4139633" y="1758332"/>
          <a:ext cx="3511568" cy="1950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Model’s interpretability and explainablity will be explored and visualised (e.g. visualisation of attention mechanism). It will also be useful to study whether the model can generalize to new dataset with different type of questions or images.</a:t>
          </a:r>
          <a:endParaRPr lang="en-US" sz="2400" kern="1200" dirty="0">
            <a:solidFill>
              <a:schemeClr val="bg1"/>
            </a:solidFill>
          </a:endParaRPr>
        </a:p>
      </dsp:txBody>
      <dsp:txXfrm>
        <a:off x="4139633" y="1758332"/>
        <a:ext cx="3511568" cy="1950370"/>
      </dsp:txXfrm>
    </dsp:sp>
    <dsp:sp modelId="{E686403D-3146-4F18-A126-CF85B6A440F7}">
      <dsp:nvSpPr>
        <dsp:cNvPr id="0" name=""/>
        <dsp:cNvSpPr/>
      </dsp:nvSpPr>
      <dsp:spPr>
        <a:xfrm>
          <a:off x="8235037" y="218277"/>
          <a:ext cx="849481" cy="8494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38C74F7-6169-426C-9D99-956E3EEE79BE}">
      <dsp:nvSpPr>
        <dsp:cNvPr id="0" name=""/>
        <dsp:cNvSpPr/>
      </dsp:nvSpPr>
      <dsp:spPr>
        <a:xfrm>
          <a:off x="8121541" y="1092618"/>
          <a:ext cx="3511568" cy="526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b="1"/>
          </a:pPr>
          <a:r>
            <a:rPr lang="en-GB" sz="2800" kern="1200" dirty="0">
              <a:solidFill>
                <a:schemeClr val="bg1"/>
              </a:solidFill>
            </a:rPr>
            <a:t>Quantitative Analysis</a:t>
          </a:r>
          <a:endParaRPr lang="en-US" sz="2800" kern="1200" dirty="0">
            <a:solidFill>
              <a:schemeClr val="bg1"/>
            </a:solidFill>
          </a:endParaRPr>
        </a:p>
      </dsp:txBody>
      <dsp:txXfrm>
        <a:off x="8121541" y="1092618"/>
        <a:ext cx="3511568" cy="526735"/>
      </dsp:txXfrm>
    </dsp:sp>
    <dsp:sp modelId="{A3FF966A-4B72-481A-9E6F-CBF42601881F}">
      <dsp:nvSpPr>
        <dsp:cNvPr id="0" name=""/>
        <dsp:cNvSpPr/>
      </dsp:nvSpPr>
      <dsp:spPr>
        <a:xfrm>
          <a:off x="8121541" y="1732441"/>
          <a:ext cx="3511568" cy="21262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bg1"/>
              </a:solidFill>
            </a:rPr>
            <a:t>The accuracy from each question type will be analysed and compared with existing models to identify the strength and weakness of the model. Moreover, analysis on data efficiency should give useful insights on how fast the model learns. </a:t>
          </a:r>
          <a:endParaRPr lang="en-US" sz="2400" kern="1200" dirty="0">
            <a:solidFill>
              <a:schemeClr val="bg1"/>
            </a:solidFill>
          </a:endParaRPr>
        </a:p>
      </dsp:txBody>
      <dsp:txXfrm>
        <a:off x="8121541" y="1732441"/>
        <a:ext cx="3511568" cy="2126295"/>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x-non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97C28CD-A194-DE46-8173-7F723825F3BB}" type="datetimeFigureOut">
              <a:rPr lang="x-none" smtClean="0"/>
              <a:t>12/6/2020 R</a:t>
            </a:fld>
            <a:endParaRPr lang="x-none"/>
          </a:p>
        </p:txBody>
      </p:sp>
      <p:sp>
        <p:nvSpPr>
          <p:cNvPr id="4" name="Slide Image Placeholder 3"/>
          <p:cNvSpPr>
            <a:spLocks noGrp="1" noRot="1" noChangeAspect="1"/>
          </p:cNvSpPr>
          <p:nvPr>
            <p:ph type="sldImg" idx="2"/>
          </p:nvPr>
        </p:nvSpPr>
        <p:spPr>
          <a:xfrm>
            <a:off x="2338388" y="1143000"/>
            <a:ext cx="2181225" cy="3086100"/>
          </a:xfrm>
          <a:prstGeom prst="rect">
            <a:avLst/>
          </a:prstGeom>
          <a:noFill/>
          <a:ln w="12700">
            <a:solidFill>
              <a:prstClr val="black"/>
            </a:solidFill>
          </a:ln>
        </p:spPr>
        <p:txBody>
          <a:bodyPr vert="horz" lIns="91440" tIns="45720" rIns="91440" bIns="45720" rtlCol="0" anchor="ctr"/>
          <a:lstStyle/>
          <a:p>
            <a:endParaRPr lang="x-non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x-non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x-non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71B34-BA0A-154D-8874-47302011537E}" type="slidenum">
              <a:rPr lang="x-none" smtClean="0"/>
              <a:t>‹#›</a:t>
            </a:fld>
            <a:endParaRPr lang="x-none"/>
          </a:p>
        </p:txBody>
      </p:sp>
    </p:spTree>
    <p:extLst>
      <p:ext uri="{BB962C8B-B14F-4D97-AF65-F5344CB8AC3E}">
        <p14:creationId xmlns:p14="http://schemas.microsoft.com/office/powerpoint/2010/main" val="1332465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9F171B34-BA0A-154D-8874-47302011537E}" type="slidenum">
              <a:rPr lang="x-none" smtClean="0"/>
              <a:t>1</a:t>
            </a:fld>
            <a:endParaRPr lang="x-none"/>
          </a:p>
        </p:txBody>
      </p:sp>
    </p:spTree>
    <p:extLst>
      <p:ext uri="{BB962C8B-B14F-4D97-AF65-F5344CB8AC3E}">
        <p14:creationId xmlns:p14="http://schemas.microsoft.com/office/powerpoint/2010/main" val="15744390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GB"/>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10558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8701631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645242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3493875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GB"/>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0358720-35A4-794A-BB71-A27F1612D0B2}" type="datetimeFigureOut">
              <a:rPr lang="x-none" smtClean="0"/>
              <a:t>12/6/2020 R</a:t>
            </a:fld>
            <a:endParaRPr lang="x-none"/>
          </a:p>
        </p:txBody>
      </p:sp>
      <p:sp>
        <p:nvSpPr>
          <p:cNvPr id="5" name="Footer Placeholder 4"/>
          <p:cNvSpPr>
            <a:spLocks noGrp="1"/>
          </p:cNvSpPr>
          <p:nvPr>
            <p:ph type="ftr" sz="quarter" idx="11"/>
          </p:nvPr>
        </p:nvSpPr>
        <p:spPr/>
        <p:txBody>
          <a:bodyPr/>
          <a:lstStyle/>
          <a:p>
            <a:endParaRPr lang="x-none"/>
          </a:p>
        </p:txBody>
      </p:sp>
      <p:sp>
        <p:nvSpPr>
          <p:cNvPr id="6" name="Slide Number Placeholder 5"/>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3726205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028586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GB"/>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GB"/>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0358720-35A4-794A-BB71-A27F1612D0B2}" type="datetimeFigureOut">
              <a:rPr lang="x-none" smtClean="0"/>
              <a:t>12/6/2020 R</a:t>
            </a:fld>
            <a:endParaRPr lang="x-none"/>
          </a:p>
        </p:txBody>
      </p:sp>
      <p:sp>
        <p:nvSpPr>
          <p:cNvPr id="8" name="Footer Placeholder 7"/>
          <p:cNvSpPr>
            <a:spLocks noGrp="1"/>
          </p:cNvSpPr>
          <p:nvPr>
            <p:ph type="ftr" sz="quarter" idx="11"/>
          </p:nvPr>
        </p:nvSpPr>
        <p:spPr/>
        <p:txBody>
          <a:bodyPr/>
          <a:lstStyle/>
          <a:p>
            <a:endParaRPr lang="x-none"/>
          </a:p>
        </p:txBody>
      </p:sp>
      <p:sp>
        <p:nvSpPr>
          <p:cNvPr id="9" name="Slide Number Placeholder 8"/>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15155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0358720-35A4-794A-BB71-A27F1612D0B2}" type="datetimeFigureOut">
              <a:rPr lang="x-none" smtClean="0"/>
              <a:t>12/6/2020 R</a:t>
            </a:fld>
            <a:endParaRPr lang="x-none"/>
          </a:p>
        </p:txBody>
      </p:sp>
      <p:sp>
        <p:nvSpPr>
          <p:cNvPr id="4" name="Footer Placeholder 3"/>
          <p:cNvSpPr>
            <a:spLocks noGrp="1"/>
          </p:cNvSpPr>
          <p:nvPr>
            <p:ph type="ftr" sz="quarter" idx="11"/>
          </p:nvPr>
        </p:nvSpPr>
        <p:spPr/>
        <p:txBody>
          <a:bodyPr/>
          <a:lstStyle/>
          <a:p>
            <a:endParaRPr lang="x-none"/>
          </a:p>
        </p:txBody>
      </p:sp>
      <p:sp>
        <p:nvSpPr>
          <p:cNvPr id="5" name="Slide Number Placeholder 4"/>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107055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0358720-35A4-794A-BB71-A27F1612D0B2}" type="datetimeFigureOut">
              <a:rPr lang="x-none" smtClean="0"/>
              <a:t>12/6/2020 R</a:t>
            </a:fld>
            <a:endParaRPr lang="x-none"/>
          </a:p>
        </p:txBody>
      </p:sp>
      <p:sp>
        <p:nvSpPr>
          <p:cNvPr id="3" name="Footer Placeholder 2"/>
          <p:cNvSpPr>
            <a:spLocks noGrp="1"/>
          </p:cNvSpPr>
          <p:nvPr>
            <p:ph type="ftr" sz="quarter" idx="11"/>
          </p:nvPr>
        </p:nvSpPr>
        <p:spPr/>
        <p:txBody>
          <a:bodyPr/>
          <a:lstStyle/>
          <a:p>
            <a:endParaRPr lang="x-none"/>
          </a:p>
        </p:txBody>
      </p:sp>
      <p:sp>
        <p:nvSpPr>
          <p:cNvPr id="4" name="Slide Number Placeholder 3"/>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85510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63886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GB"/>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GB"/>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GB"/>
              <a:t>Click to edit Master text styles</a:t>
            </a:r>
          </a:p>
        </p:txBody>
      </p:sp>
      <p:sp>
        <p:nvSpPr>
          <p:cNvPr id="5" name="Date Placeholder 4"/>
          <p:cNvSpPr>
            <a:spLocks noGrp="1"/>
          </p:cNvSpPr>
          <p:nvPr>
            <p:ph type="dt" sz="half" idx="10"/>
          </p:nvPr>
        </p:nvSpPr>
        <p:spPr/>
        <p:txBody>
          <a:bodyPr/>
          <a:lstStyle/>
          <a:p>
            <a:fld id="{80358720-35A4-794A-BB71-A27F1612D0B2}" type="datetimeFigureOut">
              <a:rPr lang="x-none" smtClean="0"/>
              <a:t>12/6/2020 R</a:t>
            </a:fld>
            <a:endParaRPr lang="x-none"/>
          </a:p>
        </p:txBody>
      </p:sp>
      <p:sp>
        <p:nvSpPr>
          <p:cNvPr id="6" name="Footer Placeholder 5"/>
          <p:cNvSpPr>
            <a:spLocks noGrp="1"/>
          </p:cNvSpPr>
          <p:nvPr>
            <p:ph type="ftr" sz="quarter" idx="11"/>
          </p:nvPr>
        </p:nvSpPr>
        <p:spPr/>
        <p:txBody>
          <a:bodyPr/>
          <a:lstStyle/>
          <a:p>
            <a:endParaRPr lang="x-none"/>
          </a:p>
        </p:txBody>
      </p:sp>
      <p:sp>
        <p:nvSpPr>
          <p:cNvPr id="7" name="Slide Number Placeholder 6"/>
          <p:cNvSpPr>
            <a:spLocks noGrp="1"/>
          </p:cNvSpPr>
          <p:nvPr>
            <p:ph type="sldNum" sz="quarter" idx="12"/>
          </p:nvPr>
        </p:nvSpPr>
        <p:spPr/>
        <p:txBody>
          <a:bodyPr/>
          <a:lstStyle/>
          <a:p>
            <a:fld id="{0F587A4F-428E-F24D-B5C0-CBDA3374552C}" type="slidenum">
              <a:rPr lang="x-none" smtClean="0"/>
              <a:t>‹#›</a:t>
            </a:fld>
            <a:endParaRPr lang="x-none"/>
          </a:p>
        </p:txBody>
      </p:sp>
    </p:spTree>
    <p:extLst>
      <p:ext uri="{BB962C8B-B14F-4D97-AF65-F5344CB8AC3E}">
        <p14:creationId xmlns:p14="http://schemas.microsoft.com/office/powerpoint/2010/main" val="25213263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80358720-35A4-794A-BB71-A27F1612D0B2}" type="datetimeFigureOut">
              <a:rPr lang="x-none" smtClean="0"/>
              <a:t>12/6/2020 R</a:t>
            </a:fld>
            <a:endParaRPr lang="x-none"/>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x-none"/>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0F587A4F-428E-F24D-B5C0-CBDA3374552C}" type="slidenum">
              <a:rPr lang="x-none" smtClean="0"/>
              <a:t>‹#›</a:t>
            </a:fld>
            <a:endParaRPr lang="x-none"/>
          </a:p>
        </p:txBody>
      </p:sp>
    </p:spTree>
    <p:extLst>
      <p:ext uri="{BB962C8B-B14F-4D97-AF65-F5344CB8AC3E}">
        <p14:creationId xmlns:p14="http://schemas.microsoft.com/office/powerpoint/2010/main" val="922205172"/>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4.png"/><Relationship Id="rId18" Type="http://schemas.openxmlformats.org/officeDocument/2006/relationships/diagramColors" Target="../diagrams/colors3.xml"/><Relationship Id="rId3" Type="http://schemas.openxmlformats.org/officeDocument/2006/relationships/diagramData" Target="../diagrams/data1.xml"/><Relationship Id="rId21" Type="http://schemas.openxmlformats.org/officeDocument/2006/relationships/image" Target="../media/image13.svg"/><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QuickStyle" Target="../diagrams/quickStyle3.xml"/><Relationship Id="rId25" Type="http://schemas.openxmlformats.org/officeDocument/2006/relationships/image" Target="../media/image17.tiff"/><Relationship Id="rId2" Type="http://schemas.openxmlformats.org/officeDocument/2006/relationships/notesSlide" Target="../notesSlides/notesSlide1.xml"/><Relationship Id="rId16" Type="http://schemas.openxmlformats.org/officeDocument/2006/relationships/diagramLayout" Target="../diagrams/layout3.xml"/><Relationship Id="rId20"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16.png"/><Relationship Id="rId5" Type="http://schemas.openxmlformats.org/officeDocument/2006/relationships/diagramQuickStyle" Target="../diagrams/quickStyle1.xml"/><Relationship Id="rId15" Type="http://schemas.openxmlformats.org/officeDocument/2006/relationships/diagramData" Target="../diagrams/data3.xml"/><Relationship Id="rId23" Type="http://schemas.openxmlformats.org/officeDocument/2006/relationships/image" Target="../media/image15.svg"/><Relationship Id="rId10" Type="http://schemas.openxmlformats.org/officeDocument/2006/relationships/diagramQuickStyle" Target="../diagrams/quickStyle2.xml"/><Relationship Id="rId19" Type="http://schemas.microsoft.com/office/2007/relationships/diagramDrawing" Target="../diagrams/drawing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5.tiff"/><Relationship Id="rId2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54000"/>
          </a:schemeClr>
        </a:solidFill>
        <a:effectLst/>
      </p:bgPr>
    </p:bg>
    <p:spTree>
      <p:nvGrpSpPr>
        <p:cNvPr id="1" name=""/>
        <p:cNvGrpSpPr/>
        <p:nvPr/>
      </p:nvGrpSpPr>
      <p:grpSpPr>
        <a:xfrm>
          <a:off x="0" y="0"/>
          <a:ext cx="0" cy="0"/>
          <a:chOff x="0" y="0"/>
          <a:chExt cx="0" cy="0"/>
        </a:xfrm>
      </p:grpSpPr>
      <p:sp>
        <p:nvSpPr>
          <p:cNvPr id="6" name="Rectangle 5"/>
          <p:cNvSpPr/>
          <p:nvPr/>
        </p:nvSpPr>
        <p:spPr>
          <a:xfrm>
            <a:off x="0" y="0"/>
            <a:ext cx="21383625" cy="3692529"/>
          </a:xfrm>
          <a:prstGeom prst="rect">
            <a:avLst/>
          </a:prstGeom>
          <a:solidFill>
            <a:srgbClr val="4F8AC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kumimoji="1" lang="ja-JP" altLang="en-US"/>
          </a:p>
        </p:txBody>
      </p:sp>
      <p:graphicFrame>
        <p:nvGraphicFramePr>
          <p:cNvPr id="41" name="Content Placeholder 40">
            <a:extLst>
              <a:ext uri="{FF2B5EF4-FFF2-40B4-BE49-F238E27FC236}">
                <a16:creationId xmlns:a16="http://schemas.microsoft.com/office/drawing/2014/main" id="{E3638F35-21A9-1E4C-B401-6B309C7027E2}"/>
              </a:ext>
            </a:extLst>
          </p:cNvPr>
          <p:cNvGraphicFramePr>
            <a:graphicFrameLocks noGrp="1"/>
          </p:cNvGraphicFramePr>
          <p:nvPr>
            <p:ph sz="half" idx="1"/>
            <p:extLst>
              <p:ext uri="{D42A27DB-BD31-4B8C-83A1-F6EECF244321}">
                <p14:modId xmlns:p14="http://schemas.microsoft.com/office/powerpoint/2010/main" val="992668384"/>
              </p:ext>
            </p:extLst>
          </p:nvPr>
        </p:nvGraphicFramePr>
        <p:xfrm>
          <a:off x="889775" y="3868230"/>
          <a:ext cx="11686415" cy="49464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Content Placeholder 6">
            <a:extLst>
              <a:ext uri="{FF2B5EF4-FFF2-40B4-BE49-F238E27FC236}">
                <a16:creationId xmlns:a16="http://schemas.microsoft.com/office/drawing/2014/main" id="{97888F72-C379-4D4F-9C34-C584E452B036}"/>
              </a:ext>
            </a:extLst>
          </p:cNvPr>
          <p:cNvSpPr txBox="1">
            <a:spLocks/>
          </p:cNvSpPr>
          <p:nvPr/>
        </p:nvSpPr>
        <p:spPr>
          <a:xfrm>
            <a:off x="889775" y="17071531"/>
            <a:ext cx="11756030" cy="1888284"/>
          </a:xfrm>
          <a:prstGeom prst="rect">
            <a:avLst/>
          </a:prstGeom>
          <a:solidFill>
            <a:schemeClr val="tx1"/>
          </a:solidFill>
          <a:ln>
            <a:noFill/>
          </a:ln>
        </p:spPr>
        <p:txBody>
          <a:bodyPr vert="horz" lIns="91440" tIns="45720" rIns="91440" bIns="45720" rtlCol="0">
            <a:no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20000"/>
              </a:lnSpc>
              <a:buNone/>
            </a:pPr>
            <a:r>
              <a:rPr lang="en-US" sz="2400" dirty="0">
                <a:solidFill>
                  <a:schemeClr val="bg1"/>
                </a:solidFill>
              </a:rPr>
              <a:t>The aim of this project is to develop a VQA model and evaluate how it performs on the visual reasoning dataset (GQA). The model should be capable of responding to relatively complex questions that require multi-steps reasoning and inference over real-world images.</a:t>
            </a:r>
          </a:p>
          <a:p>
            <a:pPr marL="0" indent="0">
              <a:buNone/>
            </a:pPr>
            <a:endParaRPr lang="x-none" sz="2400" dirty="0">
              <a:solidFill>
                <a:schemeClr val="bg1"/>
              </a:solidFill>
            </a:endParaRPr>
          </a:p>
        </p:txBody>
      </p:sp>
      <p:graphicFrame>
        <p:nvGraphicFramePr>
          <p:cNvPr id="48" name="Diagram 47">
            <a:extLst>
              <a:ext uri="{FF2B5EF4-FFF2-40B4-BE49-F238E27FC236}">
                <a16:creationId xmlns:a16="http://schemas.microsoft.com/office/drawing/2014/main" id="{D2F519D7-E5F7-9A48-B0F9-EB8DABEEB8AA}"/>
              </a:ext>
            </a:extLst>
          </p:cNvPr>
          <p:cNvGraphicFramePr/>
          <p:nvPr>
            <p:extLst>
              <p:ext uri="{D42A27DB-BD31-4B8C-83A1-F6EECF244321}">
                <p14:modId xmlns:p14="http://schemas.microsoft.com/office/powerpoint/2010/main" val="1569601155"/>
              </p:ext>
            </p:extLst>
          </p:nvPr>
        </p:nvGraphicFramePr>
        <p:xfrm>
          <a:off x="13355592" y="16872156"/>
          <a:ext cx="7374173" cy="459638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Content Placeholder 6">
            <a:extLst>
              <a:ext uri="{FF2B5EF4-FFF2-40B4-BE49-F238E27FC236}">
                <a16:creationId xmlns:a16="http://schemas.microsoft.com/office/drawing/2014/main" id="{7C4DA4DF-04BB-CE4B-9DFD-9970F7B7A06B}"/>
              </a:ext>
            </a:extLst>
          </p:cNvPr>
          <p:cNvSpPr txBox="1">
            <a:spLocks/>
          </p:cNvSpPr>
          <p:nvPr/>
        </p:nvSpPr>
        <p:spPr>
          <a:xfrm>
            <a:off x="13309784" y="22628257"/>
            <a:ext cx="7141670" cy="1985592"/>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fontAlgn="ctr">
              <a:spcBef>
                <a:spcPts val="1139"/>
              </a:spcBef>
            </a:pPr>
            <a:r>
              <a:rPr lang="en-GB" sz="2400" dirty="0">
                <a:solidFill>
                  <a:schemeClr val="bg1"/>
                </a:solidFill>
              </a:rPr>
              <a:t>A dataset for real-world visual reasoning and question answering [1]</a:t>
            </a:r>
          </a:p>
          <a:p>
            <a:pPr fontAlgn="ctr">
              <a:spcBef>
                <a:spcPts val="1139"/>
              </a:spcBef>
            </a:pPr>
            <a:r>
              <a:rPr lang="en-GB" sz="2400" dirty="0">
                <a:solidFill>
                  <a:schemeClr val="bg1"/>
                </a:solidFill>
              </a:rPr>
              <a:t>The dataset contains 113k real-world images, and 22M compositional questions involving a diverse set of reasoning skills</a:t>
            </a:r>
          </a:p>
        </p:txBody>
      </p:sp>
      <p:sp>
        <p:nvSpPr>
          <p:cNvPr id="13" name="TextBox 12">
            <a:extLst>
              <a:ext uri="{FF2B5EF4-FFF2-40B4-BE49-F238E27FC236}">
                <a16:creationId xmlns:a16="http://schemas.microsoft.com/office/drawing/2014/main" id="{0E46B49C-5818-C144-9FBB-4CED66D17C2A}"/>
              </a:ext>
            </a:extLst>
          </p:cNvPr>
          <p:cNvSpPr txBox="1"/>
          <p:nvPr/>
        </p:nvSpPr>
        <p:spPr>
          <a:xfrm>
            <a:off x="1565397" y="405890"/>
            <a:ext cx="18252830" cy="1938992"/>
          </a:xfrm>
          <a:prstGeom prst="rect">
            <a:avLst/>
          </a:prstGeom>
          <a:noFill/>
          <a:ln>
            <a:noFill/>
          </a:ln>
        </p:spPr>
        <p:txBody>
          <a:bodyPr wrap="square" rtlCol="0">
            <a:spAutoFit/>
          </a:bodyPr>
          <a:lstStyle/>
          <a:p>
            <a:pPr algn="ct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t>Multimodal Learning and Reasoning </a:t>
            </a:r>
            <a:b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br>
            <a:r>
              <a:rPr lang="en-GB" sz="6000" b="1" dirty="0">
                <a:solidFill>
                  <a:srgbClr val="FFFFFF"/>
                </a:solidFill>
                <a:effectLst>
                  <a:outerShdw blurRad="50800" dist="38100" dir="2700000" algn="tl" rotWithShape="0">
                    <a:prstClr val="black">
                      <a:alpha val="40000"/>
                    </a:prstClr>
                  </a:outerShdw>
                </a:effectLst>
                <a:latin typeface="Trebuchet MS" panose="020B0703020202090204" pitchFamily="34" charset="0"/>
                <a:ea typeface="+mj-ea"/>
                <a:cs typeface="+mj-cs"/>
              </a:rPr>
              <a:t>for Visual Question Answering</a:t>
            </a:r>
          </a:p>
        </p:txBody>
      </p:sp>
      <p:sp>
        <p:nvSpPr>
          <p:cNvPr id="14" name="TextBox 13">
            <a:extLst>
              <a:ext uri="{FF2B5EF4-FFF2-40B4-BE49-F238E27FC236}">
                <a16:creationId xmlns:a16="http://schemas.microsoft.com/office/drawing/2014/main" id="{4A38C809-44FB-6A4C-AE15-E3BDCA466F54}"/>
              </a:ext>
            </a:extLst>
          </p:cNvPr>
          <p:cNvSpPr txBox="1"/>
          <p:nvPr/>
        </p:nvSpPr>
        <p:spPr>
          <a:xfrm>
            <a:off x="3140983" y="2841685"/>
            <a:ext cx="15368954" cy="523220"/>
          </a:xfrm>
          <a:prstGeom prst="rect">
            <a:avLst/>
          </a:prstGeom>
          <a:noFill/>
        </p:spPr>
        <p:txBody>
          <a:bodyPr wrap="square" rtlCol="0">
            <a:spAutoFit/>
          </a:bodyPr>
          <a:lstStyle/>
          <a:p>
            <a:pPr algn="ctr"/>
            <a:r>
              <a:rPr lang="en-GB" sz="2800" b="1" dirty="0">
                <a:latin typeface="Trebuchet MS" panose="020B0703020202090204" pitchFamily="34" charset="0"/>
              </a:rPr>
              <a:t>Vasin Srisupavanich | MSc Artificial Intelligence | Supervisor: Dr Srinandan Dasmahapatra </a:t>
            </a:r>
            <a:endParaRPr lang="x-none" sz="2800" dirty="0">
              <a:latin typeface="Trebuchet MS" panose="020B0703020202090204" pitchFamily="34" charset="0"/>
            </a:endParaRPr>
          </a:p>
        </p:txBody>
      </p:sp>
      <p:pic>
        <p:nvPicPr>
          <p:cNvPr id="23" name="Picture 22">
            <a:extLst>
              <a:ext uri="{FF2B5EF4-FFF2-40B4-BE49-F238E27FC236}">
                <a16:creationId xmlns:a16="http://schemas.microsoft.com/office/drawing/2014/main" id="{6FE25EAF-43C0-F246-A94C-44E4D42B70CD}"/>
              </a:ext>
            </a:extLst>
          </p:cNvPr>
          <p:cNvPicPr>
            <a:picLocks noChangeAspect="1"/>
          </p:cNvPicPr>
          <p:nvPr/>
        </p:nvPicPr>
        <p:blipFill rotWithShape="1">
          <a:blip r:embed="rId13"/>
          <a:srcRect r="1012" b="3802"/>
          <a:stretch/>
        </p:blipFill>
        <p:spPr>
          <a:xfrm>
            <a:off x="13375154" y="3995656"/>
            <a:ext cx="7069431" cy="4819022"/>
          </a:xfrm>
          <a:prstGeom prst="rect">
            <a:avLst/>
          </a:prstGeom>
        </p:spPr>
      </p:pic>
      <p:sp>
        <p:nvSpPr>
          <p:cNvPr id="32" name="Content Placeholder 6">
            <a:extLst>
              <a:ext uri="{FF2B5EF4-FFF2-40B4-BE49-F238E27FC236}">
                <a16:creationId xmlns:a16="http://schemas.microsoft.com/office/drawing/2014/main" id="{7AA7C0A4-D1A9-3B46-9EFC-FE2E5FD0B1B1}"/>
              </a:ext>
            </a:extLst>
          </p:cNvPr>
          <p:cNvSpPr txBox="1">
            <a:spLocks/>
          </p:cNvSpPr>
          <p:nvPr/>
        </p:nvSpPr>
        <p:spPr>
          <a:xfrm>
            <a:off x="904899" y="9935191"/>
            <a:ext cx="11756030" cy="5928089"/>
          </a:xfrm>
          <a:prstGeom prst="rect">
            <a:avLst/>
          </a:prstGeom>
          <a:solidFill>
            <a:schemeClr val="tx1"/>
          </a:solidFill>
          <a:ln>
            <a:noFill/>
          </a:ln>
        </p:spPr>
        <p:txBody>
          <a:bodyPr vert="horz" lIns="91440" tIns="45720" rIns="91440" bIns="45720" rtlCol="0">
            <a:normAutofit fontScale="92500" lnSpcReduction="10000"/>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lnSpc>
                <a:spcPct val="110000"/>
              </a:lnSpc>
              <a:buNone/>
            </a:pPr>
            <a:r>
              <a:rPr lang="en-GB" sz="2600" dirty="0">
                <a:solidFill>
                  <a:schemeClr val="bg1"/>
                </a:solidFill>
              </a:rPr>
              <a:t>Over the last decade, deep learning systems have enjoyed tremendous success in the area of computer vision and natural language understanding. However, they still struggle in tasks which require deliberate thinking and reasoning process. Creating a machine that can learn to reason has been a long-standing goal in the field of Artificial Intelligence (AI).</a:t>
            </a:r>
          </a:p>
          <a:p>
            <a:pPr marL="0" indent="0" fontAlgn="ctr">
              <a:lnSpc>
                <a:spcPct val="110000"/>
              </a:lnSpc>
              <a:buNone/>
            </a:pPr>
            <a:r>
              <a:rPr lang="en-US" sz="2600" dirty="0">
                <a:solidFill>
                  <a:schemeClr val="bg1"/>
                </a:solidFill>
              </a:rPr>
              <a:t>VQA is a challenging multi-modal AI research problem, which requires both visual and language understanding. </a:t>
            </a:r>
            <a:r>
              <a:rPr lang="en-GB" sz="2600" dirty="0">
                <a:solidFill>
                  <a:schemeClr val="bg1"/>
                </a:solidFill>
              </a:rPr>
              <a:t>Making a progress in this domain would mean a significant step toward a more general AI. In addition, </a:t>
            </a:r>
            <a:r>
              <a:rPr lang="en-US" sz="2600" dirty="0">
                <a:solidFill>
                  <a:schemeClr val="bg1"/>
                </a:solidFill>
              </a:rPr>
              <a:t>VQA is a great domain to measure the intelligence and reasoning capabilities of a machine, due to the variety of skills required to tackle different types of question.</a:t>
            </a:r>
          </a:p>
          <a:p>
            <a:pPr marL="0" indent="0" fontAlgn="ctr">
              <a:lnSpc>
                <a:spcPct val="110000"/>
              </a:lnSpc>
              <a:buNone/>
            </a:pPr>
            <a:r>
              <a:rPr lang="en-GB" sz="2600" dirty="0">
                <a:solidFill>
                  <a:schemeClr val="bg1"/>
                </a:solidFill>
              </a:rPr>
              <a:t>Current VQA models tend to exploit the dataset biases without capturing the underlying perception and reasoning process to respond to the given question. Moreover, representations of text and visual features are usually independent and not properly aligned, which often make the model bias towards language modality.</a:t>
            </a:r>
            <a:endParaRPr lang="en-US" sz="2000" dirty="0">
              <a:solidFill>
                <a:schemeClr val="bg1"/>
              </a:solidFill>
            </a:endParaRPr>
          </a:p>
          <a:p>
            <a:pPr marL="0" indent="0">
              <a:buNone/>
            </a:pPr>
            <a:endParaRPr lang="x-none" sz="900" dirty="0">
              <a:solidFill>
                <a:schemeClr val="bg1"/>
              </a:solidFill>
            </a:endParaRPr>
          </a:p>
        </p:txBody>
      </p:sp>
      <p:sp>
        <p:nvSpPr>
          <p:cNvPr id="44" name="Rounded Rectangular Callout 43">
            <a:extLst>
              <a:ext uri="{FF2B5EF4-FFF2-40B4-BE49-F238E27FC236}">
                <a16:creationId xmlns:a16="http://schemas.microsoft.com/office/drawing/2014/main" id="{DEE0E980-FAD9-EB4E-AB9A-0E2F4E5FC4FB}"/>
              </a:ext>
            </a:extLst>
          </p:cNvPr>
          <p:cNvSpPr/>
          <p:nvPr/>
        </p:nvSpPr>
        <p:spPr>
          <a:xfrm>
            <a:off x="13264814" y="9318213"/>
            <a:ext cx="7323089" cy="6545067"/>
          </a:xfrm>
          <a:prstGeom prst="wedgeRoundRectCallout">
            <a:avLst>
              <a:gd name="adj1" fmla="val -6674"/>
              <a:gd name="adj2" fmla="val -55515"/>
              <a:gd name="adj3" fmla="val 16667"/>
            </a:avLst>
          </a:prstGeom>
          <a:ln>
            <a:solidFill>
              <a:schemeClr val="accent1"/>
            </a:solidFill>
          </a:ln>
        </p:spPr>
        <p:style>
          <a:lnRef idx="2">
            <a:schemeClr val="dk1"/>
          </a:lnRef>
          <a:fillRef idx="1">
            <a:schemeClr val="lt1"/>
          </a:fillRef>
          <a:effectRef idx="0">
            <a:schemeClr val="dk1"/>
          </a:effectRef>
          <a:fontRef idx="minor">
            <a:schemeClr val="dk1"/>
          </a:fontRef>
        </p:style>
        <p:txBody>
          <a:bodyPr rtlCol="0" anchor="ctr"/>
          <a:lstStyle/>
          <a:p>
            <a:pPr>
              <a:lnSpc>
                <a:spcPct val="120000"/>
              </a:lnSpc>
            </a:pPr>
            <a:endParaRPr lang="en-US" sz="2400" dirty="0"/>
          </a:p>
          <a:p>
            <a:pPr>
              <a:lnSpc>
                <a:spcPct val="120000"/>
              </a:lnSpc>
            </a:pPr>
            <a:r>
              <a:rPr lang="en-US" sz="2400" i="1" dirty="0"/>
              <a:t>“What is the girl eating?”</a:t>
            </a:r>
          </a:p>
          <a:p>
            <a:pPr algn="r">
              <a:lnSpc>
                <a:spcPct val="120000"/>
              </a:lnSpc>
            </a:pPr>
            <a:r>
              <a:rPr lang="en-US" sz="2400" b="1" dirty="0"/>
              <a:t>Hamburger</a:t>
            </a:r>
          </a:p>
          <a:p>
            <a:pPr>
              <a:lnSpc>
                <a:spcPct val="120000"/>
              </a:lnSpc>
            </a:pPr>
            <a:r>
              <a:rPr lang="en-US" sz="2400" i="1" dirty="0"/>
              <a:t>“Is there a drink in the image?”</a:t>
            </a:r>
          </a:p>
          <a:p>
            <a:pPr algn="r">
              <a:lnSpc>
                <a:spcPct val="120000"/>
              </a:lnSpc>
            </a:pPr>
            <a:r>
              <a:rPr lang="x-none" altLang="ja-JP" sz="2400" b="1" dirty="0"/>
              <a:t>Ye</a:t>
            </a:r>
            <a:r>
              <a:rPr lang="en-US" altLang="ja-JP" sz="2400" b="1" dirty="0"/>
              <a:t>s</a:t>
            </a:r>
            <a:endParaRPr lang="en-GB" sz="2400" b="1" dirty="0"/>
          </a:p>
          <a:p>
            <a:pPr>
              <a:lnSpc>
                <a:spcPct val="120000"/>
              </a:lnSpc>
            </a:pPr>
            <a:r>
              <a:rPr lang="en-GB" sz="2400" i="1" dirty="0"/>
              <a:t>“How many plastic containers are there?”</a:t>
            </a:r>
          </a:p>
          <a:p>
            <a:pPr algn="r">
              <a:lnSpc>
                <a:spcPct val="120000"/>
              </a:lnSpc>
            </a:pPr>
            <a:r>
              <a:rPr lang="en-GB" sz="2400" b="1" dirty="0"/>
              <a:t>	Two</a:t>
            </a:r>
            <a:endParaRPr lang="th-TH" sz="2400" b="1" dirty="0"/>
          </a:p>
          <a:p>
            <a:pPr>
              <a:lnSpc>
                <a:spcPct val="120000"/>
              </a:lnSpc>
            </a:pPr>
            <a:r>
              <a:rPr lang="en-GB" sz="2400" i="1" dirty="0"/>
              <a:t>“What is located to the left of the fries?”</a:t>
            </a:r>
          </a:p>
          <a:p>
            <a:pPr algn="r">
              <a:lnSpc>
                <a:spcPct val="120000"/>
              </a:lnSpc>
            </a:pPr>
            <a:r>
              <a:rPr lang="en-GB" sz="2400" dirty="0"/>
              <a:t>	</a:t>
            </a:r>
            <a:r>
              <a:rPr lang="en-GB" sz="2400" b="1" dirty="0"/>
              <a:t>Salad</a:t>
            </a:r>
            <a:endParaRPr lang="en-US" sz="2400" b="1" dirty="0"/>
          </a:p>
          <a:p>
            <a:pPr>
              <a:lnSpc>
                <a:spcPct val="120000"/>
              </a:lnSpc>
            </a:pPr>
            <a:r>
              <a:rPr lang="en-GB" sz="2400" i="1" dirty="0"/>
              <a:t>“What colour is the thing under the food</a:t>
            </a:r>
          </a:p>
          <a:p>
            <a:pPr>
              <a:lnSpc>
                <a:spcPct val="120000"/>
              </a:lnSpc>
            </a:pPr>
            <a:r>
              <a:rPr lang="en-GB" sz="2400" i="1" dirty="0"/>
              <a:t>left of the little girl with the yellow shirt?”</a:t>
            </a:r>
          </a:p>
          <a:p>
            <a:pPr algn="r">
              <a:lnSpc>
                <a:spcPct val="120000"/>
              </a:lnSpc>
            </a:pPr>
            <a:r>
              <a:rPr lang="en-GB" sz="2400" dirty="0"/>
              <a:t>	</a:t>
            </a:r>
            <a:r>
              <a:rPr lang="en-GB" sz="2400" b="1" dirty="0"/>
              <a:t>Red</a:t>
            </a:r>
            <a:endParaRPr lang="x-none" sz="2400" b="1" dirty="0"/>
          </a:p>
        </p:txBody>
      </p:sp>
      <p:pic>
        <p:nvPicPr>
          <p:cNvPr id="47" name="Picture 46">
            <a:extLst>
              <a:ext uri="{FF2B5EF4-FFF2-40B4-BE49-F238E27FC236}">
                <a16:creationId xmlns:a16="http://schemas.microsoft.com/office/drawing/2014/main" id="{B247C2DF-9F4B-DA4D-ADD9-FEA5B753C732}"/>
              </a:ext>
            </a:extLst>
          </p:cNvPr>
          <p:cNvPicPr>
            <a:picLocks noChangeAspect="1"/>
          </p:cNvPicPr>
          <p:nvPr/>
        </p:nvPicPr>
        <p:blipFill>
          <a:blip r:embed="rId14"/>
          <a:stretch>
            <a:fillRect/>
          </a:stretch>
        </p:blipFill>
        <p:spPr>
          <a:xfrm>
            <a:off x="13309784" y="28233520"/>
            <a:ext cx="7163197" cy="1509105"/>
          </a:xfrm>
          <a:prstGeom prst="rect">
            <a:avLst/>
          </a:prstGeom>
        </p:spPr>
      </p:pic>
      <p:sp>
        <p:nvSpPr>
          <p:cNvPr id="51" name="Content Placeholder 6">
            <a:extLst>
              <a:ext uri="{FF2B5EF4-FFF2-40B4-BE49-F238E27FC236}">
                <a16:creationId xmlns:a16="http://schemas.microsoft.com/office/drawing/2014/main" id="{AD767BDC-72C7-B04D-BAA0-6B55F447555F}"/>
              </a:ext>
            </a:extLst>
          </p:cNvPr>
          <p:cNvSpPr txBox="1">
            <a:spLocks/>
          </p:cNvSpPr>
          <p:nvPr/>
        </p:nvSpPr>
        <p:spPr>
          <a:xfrm>
            <a:off x="13377119" y="25768932"/>
            <a:ext cx="7141670" cy="2250346"/>
          </a:xfrm>
          <a:prstGeom prst="rect">
            <a:avLst/>
          </a:prstGeom>
        </p:spPr>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fontAlgn="ctr">
              <a:spcBef>
                <a:spcPts val="600"/>
              </a:spcBef>
              <a:buNone/>
            </a:pPr>
            <a:r>
              <a:rPr lang="en-GB" sz="1200" dirty="0">
                <a:solidFill>
                  <a:schemeClr val="bg1"/>
                </a:solidFill>
              </a:rPr>
              <a:t>[1] Hudson, D.A. and Manning, C.D., 2019. </a:t>
            </a:r>
            <a:r>
              <a:rPr lang="en-GB" sz="1200" dirty="0" err="1">
                <a:solidFill>
                  <a:schemeClr val="bg1"/>
                </a:solidFill>
              </a:rPr>
              <a:t>Gqa</a:t>
            </a:r>
            <a:r>
              <a:rPr lang="en-GB" sz="1200" dirty="0">
                <a:solidFill>
                  <a:schemeClr val="bg1"/>
                </a:solidFill>
              </a:rPr>
              <a:t>: A new dataset for real-world visual reasoning and compositional question answering. In Proceedings of the IEEE Conference on Computer Vision and Pattern Recognition (pp. 6700-6709).</a:t>
            </a:r>
          </a:p>
          <a:p>
            <a:pPr marL="0" indent="0" fontAlgn="ctr">
              <a:spcBef>
                <a:spcPts val="600"/>
              </a:spcBef>
              <a:buNone/>
            </a:pPr>
            <a:r>
              <a:rPr lang="en-GB" sz="1200" dirty="0">
                <a:solidFill>
                  <a:schemeClr val="bg1"/>
                </a:solidFill>
              </a:rPr>
              <a:t>[2] </a:t>
            </a:r>
            <a:r>
              <a:rPr lang="en-GB" sz="1200" dirty="0" err="1">
                <a:solidFill>
                  <a:schemeClr val="bg1"/>
                </a:solidFill>
              </a:rPr>
              <a:t>Su</a:t>
            </a:r>
            <a:r>
              <a:rPr lang="en-GB" sz="1200" dirty="0">
                <a:solidFill>
                  <a:schemeClr val="bg1"/>
                </a:solidFill>
              </a:rPr>
              <a:t>, W., Zhu, X., Cao, Y., Li, B., Lu, L., Wei, F. and Dai, J., 2019. </a:t>
            </a:r>
            <a:r>
              <a:rPr lang="en-GB" sz="1200" dirty="0" err="1">
                <a:solidFill>
                  <a:schemeClr val="bg1"/>
                </a:solidFill>
              </a:rPr>
              <a:t>Vl-bert</a:t>
            </a:r>
            <a:r>
              <a:rPr lang="en-GB" sz="1200" dirty="0">
                <a:solidFill>
                  <a:schemeClr val="bg1"/>
                </a:solidFill>
              </a:rPr>
              <a:t>: Pre-training of generic visual-linguistic representations. </a:t>
            </a:r>
            <a:r>
              <a:rPr lang="en-GB" sz="1200" dirty="0" err="1">
                <a:solidFill>
                  <a:schemeClr val="bg1"/>
                </a:solidFill>
              </a:rPr>
              <a:t>arXiv</a:t>
            </a:r>
            <a:r>
              <a:rPr lang="en-GB" sz="1200" dirty="0">
                <a:solidFill>
                  <a:schemeClr val="bg1"/>
                </a:solidFill>
              </a:rPr>
              <a:t> preprint arXiv:1908.08530. </a:t>
            </a:r>
          </a:p>
          <a:p>
            <a:pPr marL="0" indent="0" fontAlgn="ctr">
              <a:spcBef>
                <a:spcPts val="600"/>
              </a:spcBef>
              <a:buNone/>
            </a:pPr>
            <a:r>
              <a:rPr lang="en-GB" sz="1200" dirty="0">
                <a:solidFill>
                  <a:schemeClr val="bg1"/>
                </a:solidFill>
              </a:rPr>
              <a:t>[3] Hudson, D.A. and Manning, C.D., 2018. Compositional attention networks for machine reasoning. </a:t>
            </a:r>
            <a:r>
              <a:rPr lang="en-GB" sz="1200" dirty="0" err="1">
                <a:solidFill>
                  <a:schemeClr val="bg1"/>
                </a:solidFill>
              </a:rPr>
              <a:t>arXiv</a:t>
            </a:r>
            <a:r>
              <a:rPr lang="en-GB" sz="1200" dirty="0">
                <a:solidFill>
                  <a:schemeClr val="bg1"/>
                </a:solidFill>
              </a:rPr>
              <a:t> preprint arXiv:1803.03067. </a:t>
            </a:r>
          </a:p>
          <a:p>
            <a:pPr marL="0" indent="0" fontAlgn="ctr">
              <a:spcBef>
                <a:spcPts val="600"/>
              </a:spcBef>
              <a:buNone/>
            </a:pPr>
            <a:r>
              <a:rPr lang="en-GB" sz="1200" dirty="0">
                <a:solidFill>
                  <a:schemeClr val="bg1"/>
                </a:solidFill>
              </a:rPr>
              <a:t>[4] Mao, J., Gan, C., Kohli, P., Tenenbaum, J.B. and Wu, J., 2019. The neuro-symbolic concept learner: Interpreting scenes, words, and sentences from natural supervision. </a:t>
            </a:r>
            <a:r>
              <a:rPr lang="en-GB" sz="1200" dirty="0" err="1">
                <a:solidFill>
                  <a:schemeClr val="bg1"/>
                </a:solidFill>
              </a:rPr>
              <a:t>arXiv</a:t>
            </a:r>
            <a:r>
              <a:rPr lang="en-GB" sz="1200" dirty="0">
                <a:solidFill>
                  <a:schemeClr val="bg1"/>
                </a:solidFill>
              </a:rPr>
              <a:t> preprint arXiv:1904.12584.</a:t>
            </a:r>
          </a:p>
          <a:p>
            <a:pPr marL="0" indent="0" fontAlgn="ctr">
              <a:spcBef>
                <a:spcPts val="600"/>
              </a:spcBef>
              <a:buNone/>
            </a:pPr>
            <a:r>
              <a:rPr lang="en-GB" sz="1200" dirty="0">
                <a:solidFill>
                  <a:schemeClr val="bg1"/>
                </a:solidFill>
              </a:rPr>
              <a:t>* Images in this poster are taken from [1], [4]</a:t>
            </a:r>
          </a:p>
        </p:txBody>
      </p:sp>
      <p:sp>
        <p:nvSpPr>
          <p:cNvPr id="52" name="Content Placeholder 6">
            <a:extLst>
              <a:ext uri="{FF2B5EF4-FFF2-40B4-BE49-F238E27FC236}">
                <a16:creationId xmlns:a16="http://schemas.microsoft.com/office/drawing/2014/main" id="{8F3F8977-0CD7-0342-A5EF-CB58D4088E47}"/>
              </a:ext>
            </a:extLst>
          </p:cNvPr>
          <p:cNvSpPr txBox="1">
            <a:spLocks/>
          </p:cNvSpPr>
          <p:nvPr/>
        </p:nvSpPr>
        <p:spPr>
          <a:xfrm>
            <a:off x="904899" y="9060591"/>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x-none" sz="3600" dirty="0">
                <a:solidFill>
                  <a:srgbClr val="FFFFFF"/>
                </a:solidFill>
                <a:latin typeface="+mj-lt"/>
              </a:rPr>
              <a:t>Motivation</a:t>
            </a:r>
          </a:p>
          <a:p>
            <a:pPr marL="0" indent="0">
              <a:spcBef>
                <a:spcPts val="0"/>
              </a:spcBef>
              <a:buNone/>
            </a:pPr>
            <a:endParaRPr lang="x-none" sz="800" dirty="0">
              <a:solidFill>
                <a:srgbClr val="FFFFFF"/>
              </a:solidFill>
            </a:endParaRPr>
          </a:p>
        </p:txBody>
      </p:sp>
      <p:graphicFrame>
        <p:nvGraphicFramePr>
          <p:cNvPr id="54" name="Content Placeholder 87">
            <a:extLst>
              <a:ext uri="{FF2B5EF4-FFF2-40B4-BE49-F238E27FC236}">
                <a16:creationId xmlns:a16="http://schemas.microsoft.com/office/drawing/2014/main" id="{C5F373BA-8173-BE4B-98DF-3375741DBA8B}"/>
              </a:ext>
            </a:extLst>
          </p:cNvPr>
          <p:cNvGraphicFramePr>
            <a:graphicFrameLocks/>
          </p:cNvGraphicFramePr>
          <p:nvPr>
            <p:extLst>
              <p:ext uri="{D42A27DB-BD31-4B8C-83A1-F6EECF244321}">
                <p14:modId xmlns:p14="http://schemas.microsoft.com/office/powerpoint/2010/main" val="2685323983"/>
              </p:ext>
            </p:extLst>
          </p:nvPr>
        </p:nvGraphicFramePr>
        <p:xfrm>
          <a:off x="933119" y="23827540"/>
          <a:ext cx="11790836" cy="551180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57" name="Graphic 56" descr="User">
            <a:extLst>
              <a:ext uri="{FF2B5EF4-FFF2-40B4-BE49-F238E27FC236}">
                <a16:creationId xmlns:a16="http://schemas.microsoft.com/office/drawing/2014/main" id="{06C7677B-26E6-9B40-86F1-18136430B70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4114742" y="9413972"/>
            <a:ext cx="667065" cy="667065"/>
          </a:xfrm>
          <a:prstGeom prst="rect">
            <a:avLst/>
          </a:prstGeom>
        </p:spPr>
      </p:pic>
      <p:pic>
        <p:nvPicPr>
          <p:cNvPr id="59" name="Graphic 58" descr="Robot">
            <a:extLst>
              <a:ext uri="{FF2B5EF4-FFF2-40B4-BE49-F238E27FC236}">
                <a16:creationId xmlns:a16="http://schemas.microsoft.com/office/drawing/2014/main" id="{F168B198-EF6D-454E-8C30-FC31F19C032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9166610" y="9429420"/>
            <a:ext cx="651617" cy="651617"/>
          </a:xfrm>
          <a:prstGeom prst="rect">
            <a:avLst/>
          </a:prstGeom>
        </p:spPr>
      </p:pic>
      <p:pic>
        <p:nvPicPr>
          <p:cNvPr id="124" name="Picture 123">
            <a:extLst>
              <a:ext uri="{FF2B5EF4-FFF2-40B4-BE49-F238E27FC236}">
                <a16:creationId xmlns:a16="http://schemas.microsoft.com/office/drawing/2014/main" id="{305200D5-D836-554B-81F0-45524E04EAF1}"/>
              </a:ext>
            </a:extLst>
          </p:cNvPr>
          <p:cNvPicPr>
            <a:picLocks noChangeAspect="1"/>
          </p:cNvPicPr>
          <p:nvPr/>
        </p:nvPicPr>
        <p:blipFill>
          <a:blip r:embed="rId24"/>
          <a:stretch>
            <a:fillRect/>
          </a:stretch>
        </p:blipFill>
        <p:spPr>
          <a:xfrm>
            <a:off x="1009320" y="19137628"/>
            <a:ext cx="2982702" cy="1909410"/>
          </a:xfrm>
          <a:prstGeom prst="rect">
            <a:avLst/>
          </a:prstGeom>
        </p:spPr>
      </p:pic>
      <p:sp>
        <p:nvSpPr>
          <p:cNvPr id="125" name="Trapezium 124">
            <a:extLst>
              <a:ext uri="{FF2B5EF4-FFF2-40B4-BE49-F238E27FC236}">
                <a16:creationId xmlns:a16="http://schemas.microsoft.com/office/drawing/2014/main" id="{59ACAE86-B02A-EC49-AC16-C0820A1BB184}"/>
              </a:ext>
            </a:extLst>
          </p:cNvPr>
          <p:cNvSpPr/>
          <p:nvPr/>
        </p:nvSpPr>
        <p:spPr>
          <a:xfrm rot="5400000">
            <a:off x="3691714" y="19903717"/>
            <a:ext cx="3230904" cy="1960453"/>
          </a:xfrm>
          <a:prstGeom prst="trapezoid">
            <a:avLst>
              <a:gd name="adj" fmla="val 3395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26" name="TextBox 125">
            <a:extLst>
              <a:ext uri="{FF2B5EF4-FFF2-40B4-BE49-F238E27FC236}">
                <a16:creationId xmlns:a16="http://schemas.microsoft.com/office/drawing/2014/main" id="{BFEB2F90-015D-0740-BC8A-BBA2C605855F}"/>
              </a:ext>
            </a:extLst>
          </p:cNvPr>
          <p:cNvSpPr txBox="1"/>
          <p:nvPr/>
        </p:nvSpPr>
        <p:spPr>
          <a:xfrm>
            <a:off x="1009319" y="21685344"/>
            <a:ext cx="2982701" cy="830997"/>
          </a:xfrm>
          <a:prstGeom prst="rect">
            <a:avLst/>
          </a:prstGeom>
          <a:noFill/>
        </p:spPr>
        <p:txBody>
          <a:bodyPr wrap="square" rtlCol="0">
            <a:spAutoFit/>
          </a:bodyPr>
          <a:lstStyle/>
          <a:p>
            <a:r>
              <a:rPr lang="x-none" sz="2400" dirty="0">
                <a:solidFill>
                  <a:schemeClr val="bg1"/>
                </a:solidFill>
              </a:rPr>
              <a:t>How many zebras are there?</a:t>
            </a:r>
          </a:p>
        </p:txBody>
      </p:sp>
      <p:sp>
        <p:nvSpPr>
          <p:cNvPr id="127" name="TextBox 126">
            <a:extLst>
              <a:ext uri="{FF2B5EF4-FFF2-40B4-BE49-F238E27FC236}">
                <a16:creationId xmlns:a16="http://schemas.microsoft.com/office/drawing/2014/main" id="{BDA6A7A2-567E-FE4B-9662-D076860068F1}"/>
              </a:ext>
            </a:extLst>
          </p:cNvPr>
          <p:cNvSpPr txBox="1"/>
          <p:nvPr/>
        </p:nvSpPr>
        <p:spPr>
          <a:xfrm>
            <a:off x="4354034" y="20227624"/>
            <a:ext cx="1933360" cy="1323439"/>
          </a:xfrm>
          <a:prstGeom prst="rect">
            <a:avLst/>
          </a:prstGeom>
          <a:noFill/>
        </p:spPr>
        <p:txBody>
          <a:bodyPr wrap="square" rtlCol="0">
            <a:spAutoFit/>
          </a:bodyPr>
          <a:lstStyle/>
          <a:p>
            <a:r>
              <a:rPr lang="x-none" sz="2000">
                <a:solidFill>
                  <a:schemeClr val="bg1"/>
                </a:solidFill>
              </a:rPr>
              <a:t>Joint representation </a:t>
            </a:r>
            <a:r>
              <a:rPr lang="x-none" sz="2000" dirty="0">
                <a:solidFill>
                  <a:schemeClr val="bg1"/>
                </a:solidFill>
              </a:rPr>
              <a:t>from Transformer</a:t>
            </a:r>
          </a:p>
        </p:txBody>
      </p:sp>
      <p:sp>
        <p:nvSpPr>
          <p:cNvPr id="131" name="Rectangle 130">
            <a:extLst>
              <a:ext uri="{FF2B5EF4-FFF2-40B4-BE49-F238E27FC236}">
                <a16:creationId xmlns:a16="http://schemas.microsoft.com/office/drawing/2014/main" id="{8C49EF3F-4531-D444-8D3D-83A14BB8809C}"/>
              </a:ext>
            </a:extLst>
          </p:cNvPr>
          <p:cNvSpPr/>
          <p:nvPr/>
        </p:nvSpPr>
        <p:spPr>
          <a:xfrm>
            <a:off x="6675248" y="19184667"/>
            <a:ext cx="2334207" cy="366719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sz="2400" dirty="0">
              <a:solidFill>
                <a:schemeClr val="bg1"/>
              </a:solidFill>
            </a:endParaRPr>
          </a:p>
        </p:txBody>
      </p:sp>
      <p:sp>
        <p:nvSpPr>
          <p:cNvPr id="132" name="TextBox 131">
            <a:extLst>
              <a:ext uri="{FF2B5EF4-FFF2-40B4-BE49-F238E27FC236}">
                <a16:creationId xmlns:a16="http://schemas.microsoft.com/office/drawing/2014/main" id="{E3F1CEF1-E415-764E-BC18-C3399AC005E9}"/>
              </a:ext>
            </a:extLst>
          </p:cNvPr>
          <p:cNvSpPr txBox="1"/>
          <p:nvPr/>
        </p:nvSpPr>
        <p:spPr>
          <a:xfrm>
            <a:off x="6769551" y="19283694"/>
            <a:ext cx="2526792" cy="400110"/>
          </a:xfrm>
          <a:prstGeom prst="rect">
            <a:avLst/>
          </a:prstGeom>
          <a:noFill/>
        </p:spPr>
        <p:txBody>
          <a:bodyPr wrap="square" rtlCol="0">
            <a:spAutoFit/>
          </a:bodyPr>
          <a:lstStyle/>
          <a:p>
            <a:r>
              <a:rPr lang="x-none" sz="2000">
                <a:solidFill>
                  <a:schemeClr val="bg1"/>
                </a:solidFill>
              </a:rPr>
              <a:t>Reasoning Module</a:t>
            </a:r>
            <a:endParaRPr lang="x-none" sz="2000" dirty="0">
              <a:solidFill>
                <a:schemeClr val="bg1"/>
              </a:solidFill>
            </a:endParaRPr>
          </a:p>
        </p:txBody>
      </p:sp>
      <p:sp>
        <p:nvSpPr>
          <p:cNvPr id="149" name="Rectangular Callout 148">
            <a:extLst>
              <a:ext uri="{FF2B5EF4-FFF2-40B4-BE49-F238E27FC236}">
                <a16:creationId xmlns:a16="http://schemas.microsoft.com/office/drawing/2014/main" id="{4BBC984A-24D3-DC41-BEA8-B272C6B20372}"/>
              </a:ext>
            </a:extLst>
          </p:cNvPr>
          <p:cNvSpPr/>
          <p:nvPr/>
        </p:nvSpPr>
        <p:spPr>
          <a:xfrm>
            <a:off x="1009320" y="21697046"/>
            <a:ext cx="2982702" cy="819295"/>
          </a:xfrm>
          <a:prstGeom prst="wedgeRectCallout">
            <a:avLst>
              <a:gd name="adj1" fmla="val -36641"/>
              <a:gd name="adj2" fmla="val 567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solidFill>
                <a:schemeClr val="bg1"/>
              </a:solidFill>
            </a:endParaRPr>
          </a:p>
        </p:txBody>
      </p:sp>
      <p:grpSp>
        <p:nvGrpSpPr>
          <p:cNvPr id="174" name="Group 173">
            <a:extLst>
              <a:ext uri="{FF2B5EF4-FFF2-40B4-BE49-F238E27FC236}">
                <a16:creationId xmlns:a16="http://schemas.microsoft.com/office/drawing/2014/main" id="{DA931AE7-531E-7A49-8C32-5B0317C582A1}"/>
              </a:ext>
            </a:extLst>
          </p:cNvPr>
          <p:cNvGrpSpPr/>
          <p:nvPr/>
        </p:nvGrpSpPr>
        <p:grpSpPr>
          <a:xfrm>
            <a:off x="7103376" y="19826614"/>
            <a:ext cx="1503927" cy="807598"/>
            <a:chOff x="5909104" y="3368372"/>
            <a:chExt cx="613382" cy="407477"/>
          </a:xfrm>
        </p:grpSpPr>
        <p:sp>
          <p:nvSpPr>
            <p:cNvPr id="175" name="Rounded Rectangle 174">
              <a:extLst>
                <a:ext uri="{FF2B5EF4-FFF2-40B4-BE49-F238E27FC236}">
                  <a16:creationId xmlns:a16="http://schemas.microsoft.com/office/drawing/2014/main" id="{0F938687-5CC2-AF49-A849-F9EEBCD2890C}"/>
                </a:ext>
              </a:extLst>
            </p:cNvPr>
            <p:cNvSpPr/>
            <p:nvPr/>
          </p:nvSpPr>
          <p:spPr>
            <a:xfrm>
              <a:off x="5909104" y="3368372"/>
              <a:ext cx="613382" cy="3915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76" name="TextBox 175">
              <a:extLst>
                <a:ext uri="{FF2B5EF4-FFF2-40B4-BE49-F238E27FC236}">
                  <a16:creationId xmlns:a16="http://schemas.microsoft.com/office/drawing/2014/main" id="{32DB1424-10C9-5947-B69C-63D1CB878903}"/>
                </a:ext>
              </a:extLst>
            </p:cNvPr>
            <p:cNvSpPr txBox="1"/>
            <p:nvPr/>
          </p:nvSpPr>
          <p:spPr>
            <a:xfrm>
              <a:off x="6017493" y="3368373"/>
              <a:ext cx="455601" cy="40747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grpSp>
      <p:sp>
        <p:nvSpPr>
          <p:cNvPr id="179" name="Rounded Rectangle 178">
            <a:extLst>
              <a:ext uri="{FF2B5EF4-FFF2-40B4-BE49-F238E27FC236}">
                <a16:creationId xmlns:a16="http://schemas.microsoft.com/office/drawing/2014/main" id="{C4C8EEDA-DFEE-954B-8AED-B60D84C6383B}"/>
              </a:ext>
            </a:extLst>
          </p:cNvPr>
          <p:cNvSpPr/>
          <p:nvPr/>
        </p:nvSpPr>
        <p:spPr>
          <a:xfrm>
            <a:off x="7103181" y="20828003"/>
            <a:ext cx="1503927" cy="7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sp>
        <p:nvSpPr>
          <p:cNvPr id="183" name="Rounded Rectangle 182">
            <a:extLst>
              <a:ext uri="{FF2B5EF4-FFF2-40B4-BE49-F238E27FC236}">
                <a16:creationId xmlns:a16="http://schemas.microsoft.com/office/drawing/2014/main" id="{14648C23-A879-224E-8181-95F7833226BA}"/>
              </a:ext>
            </a:extLst>
          </p:cNvPr>
          <p:cNvSpPr/>
          <p:nvPr/>
        </p:nvSpPr>
        <p:spPr>
          <a:xfrm>
            <a:off x="7103376" y="21880118"/>
            <a:ext cx="1503927" cy="776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dirty="0">
              <a:solidFill>
                <a:schemeClr val="bg1"/>
              </a:solidFill>
            </a:endParaRPr>
          </a:p>
        </p:txBody>
      </p:sp>
      <p:pic>
        <p:nvPicPr>
          <p:cNvPr id="200" name="Picture 199">
            <a:extLst>
              <a:ext uri="{FF2B5EF4-FFF2-40B4-BE49-F238E27FC236}">
                <a16:creationId xmlns:a16="http://schemas.microsoft.com/office/drawing/2014/main" id="{02A8A3DF-3B3B-3647-93A0-61906F6B69A2}"/>
              </a:ext>
            </a:extLst>
          </p:cNvPr>
          <p:cNvPicPr>
            <a:picLocks noChangeAspect="1"/>
          </p:cNvPicPr>
          <p:nvPr/>
        </p:nvPicPr>
        <p:blipFill>
          <a:blip r:embed="rId25"/>
          <a:stretch>
            <a:fillRect/>
          </a:stretch>
        </p:blipFill>
        <p:spPr>
          <a:xfrm>
            <a:off x="9296343" y="20114058"/>
            <a:ext cx="1940333" cy="1851407"/>
          </a:xfrm>
          <a:prstGeom prst="rect">
            <a:avLst/>
          </a:prstGeom>
        </p:spPr>
      </p:pic>
      <p:sp>
        <p:nvSpPr>
          <p:cNvPr id="201" name="Right Arrow 200">
            <a:extLst>
              <a:ext uri="{FF2B5EF4-FFF2-40B4-BE49-F238E27FC236}">
                <a16:creationId xmlns:a16="http://schemas.microsoft.com/office/drawing/2014/main" id="{6250C0F5-D871-1B44-B545-5113CDB3C168}"/>
              </a:ext>
            </a:extLst>
          </p:cNvPr>
          <p:cNvSpPr/>
          <p:nvPr/>
        </p:nvSpPr>
        <p:spPr>
          <a:xfrm>
            <a:off x="3992020" y="20114058"/>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2" name="Right Arrow 201">
            <a:extLst>
              <a:ext uri="{FF2B5EF4-FFF2-40B4-BE49-F238E27FC236}">
                <a16:creationId xmlns:a16="http://schemas.microsoft.com/office/drawing/2014/main" id="{88D69D4A-E39F-3A41-9F04-2AE3D0957476}"/>
              </a:ext>
            </a:extLst>
          </p:cNvPr>
          <p:cNvSpPr/>
          <p:nvPr/>
        </p:nvSpPr>
        <p:spPr>
          <a:xfrm>
            <a:off x="3992019" y="22068834"/>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3" name="Right Arrow 202">
            <a:extLst>
              <a:ext uri="{FF2B5EF4-FFF2-40B4-BE49-F238E27FC236}">
                <a16:creationId xmlns:a16="http://schemas.microsoft.com/office/drawing/2014/main" id="{325B49CD-7375-8146-987D-6C43E68041C0}"/>
              </a:ext>
            </a:extLst>
          </p:cNvPr>
          <p:cNvSpPr/>
          <p:nvPr/>
        </p:nvSpPr>
        <p:spPr>
          <a:xfrm>
            <a:off x="6313860" y="20941283"/>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4" name="Right Arrow 203">
            <a:extLst>
              <a:ext uri="{FF2B5EF4-FFF2-40B4-BE49-F238E27FC236}">
                <a16:creationId xmlns:a16="http://schemas.microsoft.com/office/drawing/2014/main" id="{E1E107B0-546D-7443-9F82-56CE2FC67771}"/>
              </a:ext>
            </a:extLst>
          </p:cNvPr>
          <p:cNvSpPr/>
          <p:nvPr/>
        </p:nvSpPr>
        <p:spPr>
          <a:xfrm>
            <a:off x="9034387" y="20954230"/>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6" name="Rounded Rectangle 205">
            <a:extLst>
              <a:ext uri="{FF2B5EF4-FFF2-40B4-BE49-F238E27FC236}">
                <a16:creationId xmlns:a16="http://schemas.microsoft.com/office/drawing/2014/main" id="{A0DAA9F1-476F-A24A-BDF6-B456BABC5D9D}"/>
              </a:ext>
            </a:extLst>
          </p:cNvPr>
          <p:cNvSpPr/>
          <p:nvPr/>
        </p:nvSpPr>
        <p:spPr>
          <a:xfrm>
            <a:off x="11586161" y="20743014"/>
            <a:ext cx="976083" cy="6057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sp>
        <p:nvSpPr>
          <p:cNvPr id="207" name="TextBox 206">
            <a:extLst>
              <a:ext uri="{FF2B5EF4-FFF2-40B4-BE49-F238E27FC236}">
                <a16:creationId xmlns:a16="http://schemas.microsoft.com/office/drawing/2014/main" id="{8A3A4584-3B6F-D249-8125-7E1EAEE12489}"/>
              </a:ext>
            </a:extLst>
          </p:cNvPr>
          <p:cNvSpPr txBox="1"/>
          <p:nvPr/>
        </p:nvSpPr>
        <p:spPr>
          <a:xfrm>
            <a:off x="11671256" y="20862815"/>
            <a:ext cx="853168" cy="400110"/>
          </a:xfrm>
          <a:prstGeom prst="rect">
            <a:avLst/>
          </a:prstGeom>
          <a:noFill/>
        </p:spPr>
        <p:txBody>
          <a:bodyPr wrap="none" rtlCol="0">
            <a:spAutoFit/>
          </a:bodyPr>
          <a:lstStyle/>
          <a:p>
            <a:r>
              <a:rPr lang="x-none" sz="2000" dirty="0">
                <a:solidFill>
                  <a:schemeClr val="bg1"/>
                </a:solidFill>
              </a:rPr>
              <a:t>Three</a:t>
            </a:r>
          </a:p>
        </p:txBody>
      </p:sp>
      <p:sp>
        <p:nvSpPr>
          <p:cNvPr id="209" name="Right Arrow 208">
            <a:extLst>
              <a:ext uri="{FF2B5EF4-FFF2-40B4-BE49-F238E27FC236}">
                <a16:creationId xmlns:a16="http://schemas.microsoft.com/office/drawing/2014/main" id="{0CFBBB96-B1B2-5F4B-9433-3610C75AE674}"/>
              </a:ext>
            </a:extLst>
          </p:cNvPr>
          <p:cNvSpPr/>
          <p:nvPr/>
        </p:nvSpPr>
        <p:spPr>
          <a:xfrm>
            <a:off x="11236676" y="20965095"/>
            <a:ext cx="334920" cy="2273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x-none"/>
          </a:p>
        </p:txBody>
      </p:sp>
      <p:cxnSp>
        <p:nvCxnSpPr>
          <p:cNvPr id="4" name="Straight Connector 3"/>
          <p:cNvCxnSpPr/>
          <p:nvPr/>
        </p:nvCxnSpPr>
        <p:spPr>
          <a:xfrm>
            <a:off x="13669160" y="10041516"/>
            <a:ext cx="6522450" cy="0"/>
          </a:xfrm>
          <a:prstGeom prst="line">
            <a:avLst/>
          </a:prstGeom>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32DB1424-10C9-5947-B69C-63D1CB878903}"/>
              </a:ext>
            </a:extLst>
          </p:cNvPr>
          <p:cNvSpPr txBox="1"/>
          <p:nvPr/>
        </p:nvSpPr>
        <p:spPr>
          <a:xfrm>
            <a:off x="7369131" y="20847993"/>
            <a:ext cx="1117070" cy="84638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sp>
        <p:nvSpPr>
          <p:cNvPr id="69" name="TextBox 68">
            <a:extLst>
              <a:ext uri="{FF2B5EF4-FFF2-40B4-BE49-F238E27FC236}">
                <a16:creationId xmlns:a16="http://schemas.microsoft.com/office/drawing/2014/main" id="{32DB1424-10C9-5947-B69C-63D1CB878903}"/>
              </a:ext>
            </a:extLst>
          </p:cNvPr>
          <p:cNvSpPr txBox="1"/>
          <p:nvPr/>
        </p:nvSpPr>
        <p:spPr>
          <a:xfrm>
            <a:off x="7369131" y="21861536"/>
            <a:ext cx="1117070" cy="846386"/>
          </a:xfrm>
          <a:prstGeom prst="rect">
            <a:avLst/>
          </a:prstGeom>
          <a:noFill/>
        </p:spPr>
        <p:txBody>
          <a:bodyPr wrap="square" rtlCol="0">
            <a:spAutoFit/>
          </a:bodyPr>
          <a:lstStyle/>
          <a:p>
            <a:r>
              <a:rPr lang="x-none" sz="2000" dirty="0">
                <a:solidFill>
                  <a:schemeClr val="bg1"/>
                </a:solidFill>
              </a:rPr>
              <a:t>Control</a:t>
            </a:r>
            <a:endParaRPr lang="en-US" sz="2000" dirty="0">
              <a:solidFill>
                <a:schemeClr val="bg1"/>
              </a:solidFill>
            </a:endParaRPr>
          </a:p>
          <a:p>
            <a:r>
              <a:rPr lang="en-US" sz="2000" dirty="0">
                <a:solidFill>
                  <a:schemeClr val="bg1"/>
                </a:solidFill>
              </a:rPr>
              <a:t>Memory</a:t>
            </a:r>
            <a:endParaRPr lang="x-none" sz="2000" dirty="0">
              <a:solidFill>
                <a:schemeClr val="bg1"/>
              </a:solidFill>
            </a:endParaRPr>
          </a:p>
          <a:p>
            <a:endParaRPr lang="x-none" sz="900" dirty="0">
              <a:solidFill>
                <a:schemeClr val="bg1"/>
              </a:solidFill>
            </a:endParaRPr>
          </a:p>
        </p:txBody>
      </p:sp>
      <p:cxnSp>
        <p:nvCxnSpPr>
          <p:cNvPr id="8" name="Straight Connector 7"/>
          <p:cNvCxnSpPr/>
          <p:nvPr/>
        </p:nvCxnSpPr>
        <p:spPr>
          <a:xfrm>
            <a:off x="3339538" y="2627113"/>
            <a:ext cx="14957366" cy="0"/>
          </a:xfrm>
          <a:prstGeom prst="line">
            <a:avLst/>
          </a:prstGeom>
          <a:ln w="38100" cmpd="sng">
            <a:solidFill>
              <a:schemeClr val="tx1"/>
            </a:solidFill>
          </a:ln>
        </p:spPr>
        <p:style>
          <a:lnRef idx="2">
            <a:schemeClr val="accent1"/>
          </a:lnRef>
          <a:fillRef idx="0">
            <a:schemeClr val="accent1"/>
          </a:fillRef>
          <a:effectRef idx="1">
            <a:schemeClr val="accent1"/>
          </a:effectRef>
          <a:fontRef idx="minor">
            <a:schemeClr val="tx1"/>
          </a:fontRef>
        </p:style>
      </p:cxnSp>
      <p:sp>
        <p:nvSpPr>
          <p:cNvPr id="75" name="Content Placeholder 6">
            <a:extLst>
              <a:ext uri="{FF2B5EF4-FFF2-40B4-BE49-F238E27FC236}">
                <a16:creationId xmlns:a16="http://schemas.microsoft.com/office/drawing/2014/main" id="{8F3F8977-0CD7-0342-A5EF-CB58D4088E47}"/>
              </a:ext>
            </a:extLst>
          </p:cNvPr>
          <p:cNvSpPr txBox="1">
            <a:spLocks/>
          </p:cNvSpPr>
          <p:nvPr/>
        </p:nvSpPr>
        <p:spPr>
          <a:xfrm>
            <a:off x="853133" y="16183228"/>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Project Aims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6" name="Content Placeholder 6">
            <a:extLst>
              <a:ext uri="{FF2B5EF4-FFF2-40B4-BE49-F238E27FC236}">
                <a16:creationId xmlns:a16="http://schemas.microsoft.com/office/drawing/2014/main" id="{8F3F8977-0CD7-0342-A5EF-CB58D4088E47}"/>
              </a:ext>
            </a:extLst>
          </p:cNvPr>
          <p:cNvSpPr txBox="1">
            <a:spLocks/>
          </p:cNvSpPr>
          <p:nvPr/>
        </p:nvSpPr>
        <p:spPr>
          <a:xfrm>
            <a:off x="1009320" y="23086978"/>
            <a:ext cx="11671291"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Methods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7" name="Content Placeholder 6">
            <a:extLst>
              <a:ext uri="{FF2B5EF4-FFF2-40B4-BE49-F238E27FC236}">
                <a16:creationId xmlns:a16="http://schemas.microsoft.com/office/drawing/2014/main" id="{8F3F8977-0CD7-0342-A5EF-CB58D4088E47}"/>
              </a:ext>
            </a:extLst>
          </p:cNvPr>
          <p:cNvSpPr txBox="1">
            <a:spLocks/>
          </p:cNvSpPr>
          <p:nvPr/>
        </p:nvSpPr>
        <p:spPr>
          <a:xfrm>
            <a:off x="13396016" y="21813759"/>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GQA Dataset</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8" name="Content Placeholder 6">
            <a:extLst>
              <a:ext uri="{FF2B5EF4-FFF2-40B4-BE49-F238E27FC236}">
                <a16:creationId xmlns:a16="http://schemas.microsoft.com/office/drawing/2014/main" id="{8F3F8977-0CD7-0342-A5EF-CB58D4088E47}"/>
              </a:ext>
            </a:extLst>
          </p:cNvPr>
          <p:cNvSpPr txBox="1">
            <a:spLocks/>
          </p:cNvSpPr>
          <p:nvPr/>
        </p:nvSpPr>
        <p:spPr>
          <a:xfrm>
            <a:off x="13369832" y="24895605"/>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References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
        <p:nvSpPr>
          <p:cNvPr id="79" name="Content Placeholder 6">
            <a:extLst>
              <a:ext uri="{FF2B5EF4-FFF2-40B4-BE49-F238E27FC236}">
                <a16:creationId xmlns:a16="http://schemas.microsoft.com/office/drawing/2014/main" id="{8F3F8977-0CD7-0342-A5EF-CB58D4088E47}"/>
              </a:ext>
            </a:extLst>
          </p:cNvPr>
          <p:cNvSpPr txBox="1">
            <a:spLocks/>
          </p:cNvSpPr>
          <p:nvPr/>
        </p:nvSpPr>
        <p:spPr>
          <a:xfrm>
            <a:off x="13369832" y="16183228"/>
            <a:ext cx="7191887" cy="706761"/>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ormAutofit/>
          </a:bodyPr>
          <a:lst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a:lstStyle>
          <a:p>
            <a:pPr marL="0" indent="0">
              <a:spcBef>
                <a:spcPts val="0"/>
              </a:spcBef>
              <a:buNone/>
            </a:pPr>
            <a:r>
              <a:rPr lang="en-US" sz="3600" dirty="0">
                <a:solidFill>
                  <a:srgbClr val="FFFFFF"/>
                </a:solidFill>
                <a:latin typeface="+mj-lt"/>
              </a:rPr>
              <a:t>Why the project matters?</a:t>
            </a:r>
            <a:endParaRPr lang="x-none" sz="3600" dirty="0">
              <a:solidFill>
                <a:srgbClr val="FFFFFF"/>
              </a:solidFill>
              <a:latin typeface="+mj-lt"/>
            </a:endParaRPr>
          </a:p>
          <a:p>
            <a:pPr marL="0" indent="0">
              <a:spcBef>
                <a:spcPts val="0"/>
              </a:spcBef>
              <a:buNone/>
            </a:pPr>
            <a:endParaRPr lang="x-none" sz="800" dirty="0">
              <a:solidFill>
                <a:srgbClr val="FFFFFF"/>
              </a:solidFill>
            </a:endParaRPr>
          </a:p>
        </p:txBody>
      </p:sp>
    </p:spTree>
    <p:extLst>
      <p:ext uri="{BB962C8B-B14F-4D97-AF65-F5344CB8AC3E}">
        <p14:creationId xmlns:p14="http://schemas.microsoft.com/office/powerpoint/2010/main" val="27172624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{F0A37E55-5641-F348-B752-E07285856E09}tf10001119</Template>
  <TotalTime>1600</TotalTime>
  <Words>764</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Vasin Srisupavanich</dc:creator>
  <cp:lastModifiedBy>Vasin Srisupavanich</cp:lastModifiedBy>
  <cp:revision>74</cp:revision>
  <dcterms:created xsi:type="dcterms:W3CDTF">2020-06-10T22:44:14Z</dcterms:created>
  <dcterms:modified xsi:type="dcterms:W3CDTF">2020-06-12T01:41:53Z</dcterms:modified>
</cp:coreProperties>
</file>